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5"/>
  </p:notesMasterIdLst>
  <p:sldIdLst>
    <p:sldId id="258" r:id="rId2"/>
    <p:sldId id="259" r:id="rId3"/>
    <p:sldId id="260" r:id="rId4"/>
    <p:sldId id="280" r:id="rId5"/>
    <p:sldId id="283" r:id="rId6"/>
    <p:sldId id="286" r:id="rId7"/>
    <p:sldId id="284" r:id="rId8"/>
    <p:sldId id="285" r:id="rId9"/>
    <p:sldId id="281" r:id="rId10"/>
    <p:sldId id="282" r:id="rId11"/>
    <p:sldId id="293" r:id="rId12"/>
    <p:sldId id="296" r:id="rId13"/>
    <p:sldId id="301" r:id="rId14"/>
    <p:sldId id="297" r:id="rId15"/>
    <p:sldId id="299" r:id="rId16"/>
    <p:sldId id="287" r:id="rId17"/>
    <p:sldId id="288" r:id="rId18"/>
    <p:sldId id="289" r:id="rId19"/>
    <p:sldId id="290" r:id="rId20"/>
    <p:sldId id="291" r:id="rId21"/>
    <p:sldId id="271" r:id="rId22"/>
    <p:sldId id="279" r:id="rId23"/>
    <p:sldId id="29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52B5"/>
    <a:srgbClr val="6B95B9"/>
    <a:srgbClr val="4C94A9"/>
    <a:srgbClr val="8547B6"/>
    <a:srgbClr val="B0777F"/>
    <a:srgbClr val="AC7781"/>
    <a:srgbClr val="D39A8F"/>
    <a:srgbClr val="8CB2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57" autoAdjust="0"/>
  </p:normalViewPr>
  <p:slideViewPr>
    <p:cSldViewPr snapToGrid="0">
      <p:cViewPr>
        <p:scale>
          <a:sx n="100" d="100"/>
          <a:sy n="100" d="100"/>
        </p:scale>
        <p:origin x="95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1A1E2-69B1-4A50-86CB-E773A1AA927E}"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156FC3-ED7E-4949-A9B5-1EE24E78135C}" type="slidenum">
              <a:rPr lang="en-US" smtClean="0"/>
              <a:t>‹#›</a:t>
            </a:fld>
            <a:endParaRPr lang="en-US"/>
          </a:p>
        </p:txBody>
      </p:sp>
    </p:spTree>
    <p:extLst>
      <p:ext uri="{BB962C8B-B14F-4D97-AF65-F5344CB8AC3E}">
        <p14:creationId xmlns:p14="http://schemas.microsoft.com/office/powerpoint/2010/main" val="547882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3</a:t>
            </a:fld>
            <a:endParaRPr lang="en-US"/>
          </a:p>
        </p:txBody>
      </p:sp>
    </p:spTree>
    <p:extLst>
      <p:ext uri="{BB962C8B-B14F-4D97-AF65-F5344CB8AC3E}">
        <p14:creationId xmlns:p14="http://schemas.microsoft.com/office/powerpoint/2010/main" val="1569039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12</a:t>
            </a:fld>
            <a:endParaRPr lang="en-US"/>
          </a:p>
        </p:txBody>
      </p:sp>
    </p:spTree>
    <p:extLst>
      <p:ext uri="{BB962C8B-B14F-4D97-AF65-F5344CB8AC3E}">
        <p14:creationId xmlns:p14="http://schemas.microsoft.com/office/powerpoint/2010/main" val="401170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13</a:t>
            </a:fld>
            <a:endParaRPr lang="en-US"/>
          </a:p>
        </p:txBody>
      </p:sp>
    </p:spTree>
    <p:extLst>
      <p:ext uri="{BB962C8B-B14F-4D97-AF65-F5344CB8AC3E}">
        <p14:creationId xmlns:p14="http://schemas.microsoft.com/office/powerpoint/2010/main" val="3095166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14</a:t>
            </a:fld>
            <a:endParaRPr lang="en-US"/>
          </a:p>
        </p:txBody>
      </p:sp>
    </p:spTree>
    <p:extLst>
      <p:ext uri="{BB962C8B-B14F-4D97-AF65-F5344CB8AC3E}">
        <p14:creationId xmlns:p14="http://schemas.microsoft.com/office/powerpoint/2010/main" val="3132429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15</a:t>
            </a:fld>
            <a:endParaRPr lang="en-US"/>
          </a:p>
        </p:txBody>
      </p:sp>
    </p:spTree>
    <p:extLst>
      <p:ext uri="{BB962C8B-B14F-4D97-AF65-F5344CB8AC3E}">
        <p14:creationId xmlns:p14="http://schemas.microsoft.com/office/powerpoint/2010/main" val="2250978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16</a:t>
            </a:fld>
            <a:endParaRPr lang="en-US"/>
          </a:p>
        </p:txBody>
      </p:sp>
    </p:spTree>
    <p:extLst>
      <p:ext uri="{BB962C8B-B14F-4D97-AF65-F5344CB8AC3E}">
        <p14:creationId xmlns:p14="http://schemas.microsoft.com/office/powerpoint/2010/main" val="2441914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17</a:t>
            </a:fld>
            <a:endParaRPr lang="en-US"/>
          </a:p>
        </p:txBody>
      </p:sp>
    </p:spTree>
    <p:extLst>
      <p:ext uri="{BB962C8B-B14F-4D97-AF65-F5344CB8AC3E}">
        <p14:creationId xmlns:p14="http://schemas.microsoft.com/office/powerpoint/2010/main" val="2282192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18</a:t>
            </a:fld>
            <a:endParaRPr lang="en-US"/>
          </a:p>
        </p:txBody>
      </p:sp>
    </p:spTree>
    <p:extLst>
      <p:ext uri="{BB962C8B-B14F-4D97-AF65-F5344CB8AC3E}">
        <p14:creationId xmlns:p14="http://schemas.microsoft.com/office/powerpoint/2010/main" val="2677207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19</a:t>
            </a:fld>
            <a:endParaRPr lang="en-US"/>
          </a:p>
        </p:txBody>
      </p:sp>
    </p:spTree>
    <p:extLst>
      <p:ext uri="{BB962C8B-B14F-4D97-AF65-F5344CB8AC3E}">
        <p14:creationId xmlns:p14="http://schemas.microsoft.com/office/powerpoint/2010/main" val="2545231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20</a:t>
            </a:fld>
            <a:endParaRPr lang="en-US"/>
          </a:p>
        </p:txBody>
      </p:sp>
    </p:spTree>
    <p:extLst>
      <p:ext uri="{BB962C8B-B14F-4D97-AF65-F5344CB8AC3E}">
        <p14:creationId xmlns:p14="http://schemas.microsoft.com/office/powerpoint/2010/main" val="1285576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21</a:t>
            </a:fld>
            <a:endParaRPr lang="en-US"/>
          </a:p>
        </p:txBody>
      </p:sp>
    </p:spTree>
    <p:extLst>
      <p:ext uri="{BB962C8B-B14F-4D97-AF65-F5344CB8AC3E}">
        <p14:creationId xmlns:p14="http://schemas.microsoft.com/office/powerpoint/2010/main" val="354202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4</a:t>
            </a:fld>
            <a:endParaRPr lang="en-US"/>
          </a:p>
        </p:txBody>
      </p:sp>
    </p:spTree>
    <p:extLst>
      <p:ext uri="{BB962C8B-B14F-4D97-AF65-F5344CB8AC3E}">
        <p14:creationId xmlns:p14="http://schemas.microsoft.com/office/powerpoint/2010/main" val="1269652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22</a:t>
            </a:fld>
            <a:endParaRPr lang="en-US"/>
          </a:p>
        </p:txBody>
      </p:sp>
    </p:spTree>
    <p:extLst>
      <p:ext uri="{BB962C8B-B14F-4D97-AF65-F5344CB8AC3E}">
        <p14:creationId xmlns:p14="http://schemas.microsoft.com/office/powerpoint/2010/main" val="4055285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23</a:t>
            </a:fld>
            <a:endParaRPr lang="en-US"/>
          </a:p>
        </p:txBody>
      </p:sp>
    </p:spTree>
    <p:extLst>
      <p:ext uri="{BB962C8B-B14F-4D97-AF65-F5344CB8AC3E}">
        <p14:creationId xmlns:p14="http://schemas.microsoft.com/office/powerpoint/2010/main" val="299032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5</a:t>
            </a:fld>
            <a:endParaRPr lang="en-US"/>
          </a:p>
        </p:txBody>
      </p:sp>
    </p:spTree>
    <p:extLst>
      <p:ext uri="{BB962C8B-B14F-4D97-AF65-F5344CB8AC3E}">
        <p14:creationId xmlns:p14="http://schemas.microsoft.com/office/powerpoint/2010/main" val="80014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6</a:t>
            </a:fld>
            <a:endParaRPr lang="en-US"/>
          </a:p>
        </p:txBody>
      </p:sp>
    </p:spTree>
    <p:extLst>
      <p:ext uri="{BB962C8B-B14F-4D97-AF65-F5344CB8AC3E}">
        <p14:creationId xmlns:p14="http://schemas.microsoft.com/office/powerpoint/2010/main" val="300554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7</a:t>
            </a:fld>
            <a:endParaRPr lang="en-US"/>
          </a:p>
        </p:txBody>
      </p:sp>
    </p:spTree>
    <p:extLst>
      <p:ext uri="{BB962C8B-B14F-4D97-AF65-F5344CB8AC3E}">
        <p14:creationId xmlns:p14="http://schemas.microsoft.com/office/powerpoint/2010/main" val="252144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8</a:t>
            </a:fld>
            <a:endParaRPr lang="en-US"/>
          </a:p>
        </p:txBody>
      </p:sp>
    </p:spTree>
    <p:extLst>
      <p:ext uri="{BB962C8B-B14F-4D97-AF65-F5344CB8AC3E}">
        <p14:creationId xmlns:p14="http://schemas.microsoft.com/office/powerpoint/2010/main" val="325890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9</a:t>
            </a:fld>
            <a:endParaRPr lang="en-US"/>
          </a:p>
        </p:txBody>
      </p:sp>
    </p:spTree>
    <p:extLst>
      <p:ext uri="{BB962C8B-B14F-4D97-AF65-F5344CB8AC3E}">
        <p14:creationId xmlns:p14="http://schemas.microsoft.com/office/powerpoint/2010/main" val="419214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10</a:t>
            </a:fld>
            <a:endParaRPr lang="en-US"/>
          </a:p>
        </p:txBody>
      </p:sp>
    </p:spTree>
    <p:extLst>
      <p:ext uri="{BB962C8B-B14F-4D97-AF65-F5344CB8AC3E}">
        <p14:creationId xmlns:p14="http://schemas.microsoft.com/office/powerpoint/2010/main" val="613136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56FC3-ED7E-4949-A9B5-1EE24E78135C}" type="slidenum">
              <a:rPr lang="en-US" smtClean="0"/>
              <a:t>11</a:t>
            </a:fld>
            <a:endParaRPr lang="en-US"/>
          </a:p>
        </p:txBody>
      </p:sp>
    </p:spTree>
    <p:extLst>
      <p:ext uri="{BB962C8B-B14F-4D97-AF65-F5344CB8AC3E}">
        <p14:creationId xmlns:p14="http://schemas.microsoft.com/office/powerpoint/2010/main" val="2741448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73B0-F4C5-4142-A538-B11EA17058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3830CA-C7F5-4F94-885E-E608493AF5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7D977C-A4AC-4496-BEC5-1185C9663B24}"/>
              </a:ext>
            </a:extLst>
          </p:cNvPr>
          <p:cNvSpPr>
            <a:spLocks noGrp="1"/>
          </p:cNvSpPr>
          <p:nvPr>
            <p:ph type="dt" sz="half" idx="10"/>
          </p:nvPr>
        </p:nvSpPr>
        <p:spPr/>
        <p:txBody>
          <a:bodyPr/>
          <a:lstStyle/>
          <a:p>
            <a:fld id="{D4A213A3-10E9-421F-81BE-56E0786AB515}" type="datetime2">
              <a:rPr lang="en-US" smtClean="0"/>
              <a:t>Wednesday, January 13, 2021</a:t>
            </a:fld>
            <a:endParaRPr lang="en-US"/>
          </a:p>
        </p:txBody>
      </p:sp>
      <p:sp>
        <p:nvSpPr>
          <p:cNvPr id="5" name="Footer Placeholder 4">
            <a:extLst>
              <a:ext uri="{FF2B5EF4-FFF2-40B4-BE49-F238E27FC236}">
                <a16:creationId xmlns:a16="http://schemas.microsoft.com/office/drawing/2014/main" id="{9A46CAC6-4188-4EE1-8201-BD491AA81F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3D0A-3257-479D-B1E7-2AB28E53779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80410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EFAE-88D0-4AD7-8E78-1E4A8D13D9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35BCF4-D24C-47F0-8C49-44ADAF8EEC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2B8F44-77B9-4406-A828-BEEE488138B9}"/>
              </a:ext>
            </a:extLst>
          </p:cNvPr>
          <p:cNvSpPr>
            <a:spLocks noGrp="1"/>
          </p:cNvSpPr>
          <p:nvPr>
            <p:ph type="dt" sz="half" idx="10"/>
          </p:nvPr>
        </p:nvSpPr>
        <p:spPr/>
        <p:txBody>
          <a:bodyPr/>
          <a:lstStyle/>
          <a:p>
            <a:fld id="{10076A27-8146-4F75-9851-A83577C6FD8A}" type="datetime2">
              <a:rPr lang="en-US" smtClean="0"/>
              <a:t>Wednesday, January 13, 2021</a:t>
            </a:fld>
            <a:endParaRPr lang="en-US"/>
          </a:p>
        </p:txBody>
      </p:sp>
      <p:sp>
        <p:nvSpPr>
          <p:cNvPr id="5" name="Footer Placeholder 4">
            <a:extLst>
              <a:ext uri="{FF2B5EF4-FFF2-40B4-BE49-F238E27FC236}">
                <a16:creationId xmlns:a16="http://schemas.microsoft.com/office/drawing/2014/main" id="{A7937437-2DE5-41FE-A1B3-65EC55C4B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547CB-9F3B-4BF2-A642-87DC4BADF777}"/>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629086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1197C-F43B-45B8-8B58-EF81E72E42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C69B5F-04F1-4A49-95F3-448C58B073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473DEB-8831-440B-931C-8292D0AA85CF}"/>
              </a:ext>
            </a:extLst>
          </p:cNvPr>
          <p:cNvSpPr>
            <a:spLocks noGrp="1"/>
          </p:cNvSpPr>
          <p:nvPr>
            <p:ph type="dt" sz="half" idx="10"/>
          </p:nvPr>
        </p:nvSpPr>
        <p:spPr/>
        <p:txBody>
          <a:bodyPr/>
          <a:lstStyle/>
          <a:p>
            <a:fld id="{10076A27-8146-4F75-9851-A83577C6FD8A}" type="datetime2">
              <a:rPr lang="en-US" smtClean="0"/>
              <a:t>Wednesday, January 13, 2021</a:t>
            </a:fld>
            <a:endParaRPr lang="en-US"/>
          </a:p>
        </p:txBody>
      </p:sp>
      <p:sp>
        <p:nvSpPr>
          <p:cNvPr id="5" name="Footer Placeholder 4">
            <a:extLst>
              <a:ext uri="{FF2B5EF4-FFF2-40B4-BE49-F238E27FC236}">
                <a16:creationId xmlns:a16="http://schemas.microsoft.com/office/drawing/2014/main" id="{546E98B4-6B53-4DE3-84F5-5E3F9E567F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54078-7C90-4DC2-A4CC-E770C411103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8282428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A465-9BF1-44B1-923C-C6C2F9B4CA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682719-92A8-4656-BA88-4B0B7443E1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8D0-A695-4041-BF9F-BE9778FAFAD2}"/>
              </a:ext>
            </a:extLst>
          </p:cNvPr>
          <p:cNvSpPr>
            <a:spLocks noGrp="1"/>
          </p:cNvSpPr>
          <p:nvPr>
            <p:ph type="dt" sz="half" idx="10"/>
          </p:nvPr>
        </p:nvSpPr>
        <p:spPr/>
        <p:txBody>
          <a:bodyPr/>
          <a:lstStyle/>
          <a:p>
            <a:fld id="{10076A27-8146-4F75-9851-A83577C6FD8A}" type="datetime2">
              <a:rPr lang="en-US" smtClean="0"/>
              <a:t>Wednesday, January 13, 2021</a:t>
            </a:fld>
            <a:endParaRPr lang="en-US"/>
          </a:p>
        </p:txBody>
      </p:sp>
      <p:sp>
        <p:nvSpPr>
          <p:cNvPr id="5" name="Footer Placeholder 4">
            <a:extLst>
              <a:ext uri="{FF2B5EF4-FFF2-40B4-BE49-F238E27FC236}">
                <a16:creationId xmlns:a16="http://schemas.microsoft.com/office/drawing/2014/main" id="{5B1618AF-DEA5-4BEE-B01A-16CC18963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126F2-49FE-4F2B-81EB-FB9FBF0CB56D}"/>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156668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C46C-76D9-4194-827E-A2B184F696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11E89B-9AF1-418B-A9C9-46931E4F6E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7B6740-BED6-4DE8-927D-71EB59BDDE8E}"/>
              </a:ext>
            </a:extLst>
          </p:cNvPr>
          <p:cNvSpPr>
            <a:spLocks noGrp="1"/>
          </p:cNvSpPr>
          <p:nvPr>
            <p:ph type="dt" sz="half" idx="10"/>
          </p:nvPr>
        </p:nvSpPr>
        <p:spPr/>
        <p:txBody>
          <a:bodyPr/>
          <a:lstStyle/>
          <a:p>
            <a:fld id="{10076A27-8146-4F75-9851-A83577C6FD8A}" type="datetime2">
              <a:rPr lang="en-US" smtClean="0"/>
              <a:t>Wednesday, January 13, 2021</a:t>
            </a:fld>
            <a:endParaRPr lang="en-US"/>
          </a:p>
        </p:txBody>
      </p:sp>
      <p:sp>
        <p:nvSpPr>
          <p:cNvPr id="5" name="Footer Placeholder 4">
            <a:extLst>
              <a:ext uri="{FF2B5EF4-FFF2-40B4-BE49-F238E27FC236}">
                <a16:creationId xmlns:a16="http://schemas.microsoft.com/office/drawing/2014/main" id="{E6C8F095-5C34-4301-8CA7-17DE7A3D75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26EE7-4D84-4F5B-B282-EAB3CFB0038F}"/>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736515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502C-6097-45EF-9186-45E67937CE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73FE7-B0AA-4C9F-9359-54A9949917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BF2DDA-6C20-4F73-8EE0-8265822C5B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64DA38-D118-4304-8753-31B1EE4E1332}"/>
              </a:ext>
            </a:extLst>
          </p:cNvPr>
          <p:cNvSpPr>
            <a:spLocks noGrp="1"/>
          </p:cNvSpPr>
          <p:nvPr>
            <p:ph type="dt" sz="half" idx="10"/>
          </p:nvPr>
        </p:nvSpPr>
        <p:spPr/>
        <p:txBody>
          <a:bodyPr/>
          <a:lstStyle/>
          <a:p>
            <a:fld id="{10076A27-8146-4F75-9851-A83577C6FD8A}" type="datetime2">
              <a:rPr lang="en-US" smtClean="0"/>
              <a:t>Wednesday, January 13, 2021</a:t>
            </a:fld>
            <a:endParaRPr lang="en-US"/>
          </a:p>
        </p:txBody>
      </p:sp>
      <p:sp>
        <p:nvSpPr>
          <p:cNvPr id="6" name="Footer Placeholder 5">
            <a:extLst>
              <a:ext uri="{FF2B5EF4-FFF2-40B4-BE49-F238E27FC236}">
                <a16:creationId xmlns:a16="http://schemas.microsoft.com/office/drawing/2014/main" id="{3DF1134C-F70E-4643-B428-0299DF101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EA1CE-DE8A-4841-922B-2E2A46EE52E0}"/>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99621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2AEB-087D-4849-9C05-E9AE2A9E4B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409EC6-5611-401E-8B66-B1C47B4F21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F69780-847C-4D03-979F-9A1D773662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4CA0B-DD66-436B-AEA3-815AB43A1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35B3CE-E011-4A31-8C1E-BD82C48E2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A0E8FF-B71F-47FA-B651-7CF9907CA211}"/>
              </a:ext>
            </a:extLst>
          </p:cNvPr>
          <p:cNvSpPr>
            <a:spLocks noGrp="1"/>
          </p:cNvSpPr>
          <p:nvPr>
            <p:ph type="dt" sz="half" idx="10"/>
          </p:nvPr>
        </p:nvSpPr>
        <p:spPr/>
        <p:txBody>
          <a:bodyPr/>
          <a:lstStyle/>
          <a:p>
            <a:fld id="{10076A27-8146-4F75-9851-A83577C6FD8A}" type="datetime2">
              <a:rPr lang="en-US" smtClean="0"/>
              <a:t>Wednesday, January 13, 2021</a:t>
            </a:fld>
            <a:endParaRPr lang="en-US"/>
          </a:p>
        </p:txBody>
      </p:sp>
      <p:sp>
        <p:nvSpPr>
          <p:cNvPr id="8" name="Footer Placeholder 7">
            <a:extLst>
              <a:ext uri="{FF2B5EF4-FFF2-40B4-BE49-F238E27FC236}">
                <a16:creationId xmlns:a16="http://schemas.microsoft.com/office/drawing/2014/main" id="{8A39E93B-C852-4C0E-B74B-2F646B0731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99AF35-6285-4057-9598-AAE6ACFBE73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267307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C525-7B46-4B70-A370-C8926B44DD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7FF5E5-8198-4666-80A1-853F9C910B22}"/>
              </a:ext>
            </a:extLst>
          </p:cNvPr>
          <p:cNvSpPr>
            <a:spLocks noGrp="1"/>
          </p:cNvSpPr>
          <p:nvPr>
            <p:ph type="dt" sz="half" idx="10"/>
          </p:nvPr>
        </p:nvSpPr>
        <p:spPr/>
        <p:txBody>
          <a:bodyPr/>
          <a:lstStyle/>
          <a:p>
            <a:fld id="{10076A27-8146-4F75-9851-A83577C6FD8A}" type="datetime2">
              <a:rPr lang="en-US" smtClean="0"/>
              <a:t>Wednesday, January 13, 2021</a:t>
            </a:fld>
            <a:endParaRPr lang="en-US"/>
          </a:p>
        </p:txBody>
      </p:sp>
      <p:sp>
        <p:nvSpPr>
          <p:cNvPr id="4" name="Footer Placeholder 3">
            <a:extLst>
              <a:ext uri="{FF2B5EF4-FFF2-40B4-BE49-F238E27FC236}">
                <a16:creationId xmlns:a16="http://schemas.microsoft.com/office/drawing/2014/main" id="{7E3DE6DD-AAF3-4A76-83D3-D6916AA02C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3AAF5D-0115-4583-9164-1CAEA07CA6C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249837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8E9145-DCA4-4C86-96A0-9C2A01502AA8}"/>
              </a:ext>
            </a:extLst>
          </p:cNvPr>
          <p:cNvSpPr>
            <a:spLocks noGrp="1"/>
          </p:cNvSpPr>
          <p:nvPr>
            <p:ph type="dt" sz="half" idx="10"/>
          </p:nvPr>
        </p:nvSpPr>
        <p:spPr/>
        <p:txBody>
          <a:bodyPr/>
          <a:lstStyle/>
          <a:p>
            <a:fld id="{10076A27-8146-4F75-9851-A83577C6FD8A}" type="datetime2">
              <a:rPr lang="en-US" smtClean="0"/>
              <a:t>Wednesday, January 13, 2021</a:t>
            </a:fld>
            <a:endParaRPr lang="en-US"/>
          </a:p>
        </p:txBody>
      </p:sp>
      <p:sp>
        <p:nvSpPr>
          <p:cNvPr id="3" name="Footer Placeholder 2">
            <a:extLst>
              <a:ext uri="{FF2B5EF4-FFF2-40B4-BE49-F238E27FC236}">
                <a16:creationId xmlns:a16="http://schemas.microsoft.com/office/drawing/2014/main" id="{69CEB805-5E4D-485D-AE87-336D81C8CB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5B0A6-99CC-4E53-B4D1-9924EFA301D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8672425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3A30-2683-42A9-8345-166693D7C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5939BA-97E2-47C1-968B-37DF1803BF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A2DDFA-7252-40AD-8101-56EE8B8AF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DF691B-5715-48BF-9143-3EE0F0DD2CB9}"/>
              </a:ext>
            </a:extLst>
          </p:cNvPr>
          <p:cNvSpPr>
            <a:spLocks noGrp="1"/>
          </p:cNvSpPr>
          <p:nvPr>
            <p:ph type="dt" sz="half" idx="10"/>
          </p:nvPr>
        </p:nvSpPr>
        <p:spPr/>
        <p:txBody>
          <a:bodyPr/>
          <a:lstStyle/>
          <a:p>
            <a:fld id="{10076A27-8146-4F75-9851-A83577C6FD8A}" type="datetime2">
              <a:rPr lang="en-US" smtClean="0"/>
              <a:t>Wednesday, January 13, 2021</a:t>
            </a:fld>
            <a:endParaRPr lang="en-US"/>
          </a:p>
        </p:txBody>
      </p:sp>
      <p:sp>
        <p:nvSpPr>
          <p:cNvPr id="6" name="Footer Placeholder 5">
            <a:extLst>
              <a:ext uri="{FF2B5EF4-FFF2-40B4-BE49-F238E27FC236}">
                <a16:creationId xmlns:a16="http://schemas.microsoft.com/office/drawing/2014/main" id="{3768F856-2396-4159-BBBA-F6B6B77320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9FD53-75BD-4091-9EA9-5C662C5D0E2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8059566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3150-1FDF-44E2-8803-37FE3A151E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96E88C-BA1C-4197-8CAC-F295025586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2F868C-879E-4BD2-94E2-97D70A8665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83DD4C-A7FE-4DA6-952D-E3DD634D85B9}"/>
              </a:ext>
            </a:extLst>
          </p:cNvPr>
          <p:cNvSpPr>
            <a:spLocks noGrp="1"/>
          </p:cNvSpPr>
          <p:nvPr>
            <p:ph type="dt" sz="half" idx="10"/>
          </p:nvPr>
        </p:nvSpPr>
        <p:spPr/>
        <p:txBody>
          <a:bodyPr/>
          <a:lstStyle/>
          <a:p>
            <a:fld id="{10076A27-8146-4F75-9851-A83577C6FD8A}" type="datetime2">
              <a:rPr lang="en-US" smtClean="0"/>
              <a:t>Wednesday, January 13, 2021</a:t>
            </a:fld>
            <a:endParaRPr lang="en-US"/>
          </a:p>
        </p:txBody>
      </p:sp>
      <p:sp>
        <p:nvSpPr>
          <p:cNvPr id="6" name="Footer Placeholder 5">
            <a:extLst>
              <a:ext uri="{FF2B5EF4-FFF2-40B4-BE49-F238E27FC236}">
                <a16:creationId xmlns:a16="http://schemas.microsoft.com/office/drawing/2014/main" id="{591AC554-56ED-4071-B9C9-E906F90B7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AC514-5B74-4DA1-87E3-8B2A59B452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466731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FA4CD-191C-43FA-9BAA-B0F9692BA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030463-9BB7-463E-BBB8-2FA408755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46A4C-BC5D-4541-85CD-98936FE380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76A27-8146-4F75-9851-A83577C6FD8A}" type="datetime2">
              <a:rPr lang="en-US" smtClean="0"/>
              <a:t>Wednesday, January 13, 2021</a:t>
            </a:fld>
            <a:endParaRPr lang="en-US"/>
          </a:p>
        </p:txBody>
      </p:sp>
      <p:sp>
        <p:nvSpPr>
          <p:cNvPr id="5" name="Footer Placeholder 4">
            <a:extLst>
              <a:ext uri="{FF2B5EF4-FFF2-40B4-BE49-F238E27FC236}">
                <a16:creationId xmlns:a16="http://schemas.microsoft.com/office/drawing/2014/main" id="{FECD25F9-868C-4948-A7DB-89BE64CD13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79ABD2-C91D-411D-90BC-70BE63CC27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13407964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s://1000logos.net/javascript-logo/" TargetMode="External"/><Relationship Id="rId3" Type="http://schemas.openxmlformats.org/officeDocument/2006/relationships/hyperlink" Target="https://ro.wikipedia.org/wiki/Comuna_Eftimie_Murgu,_Cara%C8%99-Severin" TargetMode="External"/><Relationship Id="rId7" Type="http://schemas.openxmlformats.org/officeDocument/2006/relationships/hyperlink" Target="https://www.w3.org/html/logo/"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asthaandsidharth.com/css-logo/" TargetMode="External"/><Relationship Id="rId5" Type="http://schemas.openxmlformats.org/officeDocument/2006/relationships/hyperlink" Target="https://www.php.net/images/logos/new-php-logo.svg" TargetMode="External"/><Relationship Id="rId4" Type="http://schemas.openxmlformats.org/officeDocument/2006/relationships/hyperlink" Target="https://en.wikipedia.org/wiki/PhpStorm" TargetMode="External"/><Relationship Id="rId9" Type="http://schemas.openxmlformats.org/officeDocument/2006/relationships/hyperlink" Target="https://mariadb.com/about-us/logo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554F5-D29C-41F3-8D0F-D7A9A2CAF3DE}"/>
              </a:ext>
            </a:extLst>
          </p:cNvPr>
          <p:cNvSpPr>
            <a:spLocks noGrp="1"/>
          </p:cNvSpPr>
          <p:nvPr>
            <p:ph type="ctrTitle"/>
          </p:nvPr>
        </p:nvSpPr>
        <p:spPr>
          <a:xfrm>
            <a:off x="1101968" y="1816268"/>
            <a:ext cx="9988062" cy="3427254"/>
          </a:xfrm>
        </p:spPr>
        <p:txBody>
          <a:bodyPr anchor="t">
            <a:noAutofit/>
          </a:bodyPr>
          <a:lstStyle/>
          <a:p>
            <a:r>
              <a:rPr lang="en-US" sz="3600" dirty="0">
                <a:latin typeface="Calibri" panose="020F0502020204030204" pitchFamily="34" charset="0"/>
                <a:ea typeface="Verdana" panose="020B0604030504040204" pitchFamily="34" charset="0"/>
                <a:cs typeface="Calibri" panose="020F0502020204030204" pitchFamily="34" charset="0"/>
              </a:rPr>
              <a:t>Site web </a:t>
            </a:r>
            <a:r>
              <a:rPr lang="en-US" sz="3600" dirty="0" err="1">
                <a:latin typeface="Calibri" panose="020F0502020204030204" pitchFamily="34" charset="0"/>
                <a:ea typeface="Verdana" panose="020B0604030504040204" pitchFamily="34" charset="0"/>
                <a:cs typeface="Calibri" panose="020F0502020204030204" pitchFamily="34" charset="0"/>
              </a:rPr>
              <a:t>pentru</a:t>
            </a:r>
            <a:r>
              <a:rPr lang="en-US" sz="3600" dirty="0">
                <a:latin typeface="Calibri" panose="020F0502020204030204" pitchFamily="34" charset="0"/>
                <a:ea typeface="Verdana" panose="020B0604030504040204" pitchFamily="34" charset="0"/>
                <a:cs typeface="Calibri" panose="020F0502020204030204" pitchFamily="34" charset="0"/>
              </a:rPr>
              <a:t> </a:t>
            </a:r>
            <a:r>
              <a:rPr lang="en-US" sz="3600" dirty="0" err="1">
                <a:latin typeface="Calibri" panose="020F0502020204030204" pitchFamily="34" charset="0"/>
                <a:ea typeface="Verdana" panose="020B0604030504040204" pitchFamily="34" charset="0"/>
                <a:cs typeface="Calibri" panose="020F0502020204030204" pitchFamily="34" charset="0"/>
              </a:rPr>
              <a:t>promovarea</a:t>
            </a:r>
            <a:r>
              <a:rPr lang="en-US" sz="3600" dirty="0">
                <a:latin typeface="Calibri" panose="020F0502020204030204" pitchFamily="34" charset="0"/>
                <a:ea typeface="Verdana" panose="020B0604030504040204" pitchFamily="34" charset="0"/>
                <a:cs typeface="Calibri" panose="020F0502020204030204" pitchFamily="34" charset="0"/>
              </a:rPr>
              <a:t> </a:t>
            </a:r>
            <a:r>
              <a:rPr lang="en-US" sz="3600" dirty="0" err="1">
                <a:latin typeface="Calibri" panose="020F0502020204030204" pitchFamily="34" charset="0"/>
                <a:ea typeface="Verdana" panose="020B0604030504040204" pitchFamily="34" charset="0"/>
                <a:cs typeface="Calibri" panose="020F0502020204030204" pitchFamily="34" charset="0"/>
              </a:rPr>
              <a:t>turismului</a:t>
            </a:r>
            <a:br>
              <a:rPr lang="en-US" sz="3600" dirty="0">
                <a:latin typeface="Calibri" panose="020F0502020204030204" pitchFamily="34" charset="0"/>
                <a:ea typeface="Verdana" panose="020B0604030504040204" pitchFamily="34" charset="0"/>
                <a:cs typeface="Calibri" panose="020F0502020204030204" pitchFamily="34" charset="0"/>
              </a:rPr>
            </a:br>
            <a:r>
              <a:rPr lang="en-US" sz="3600" dirty="0" err="1">
                <a:latin typeface="Calibri" panose="020F0502020204030204" pitchFamily="34" charset="0"/>
                <a:ea typeface="Verdana" panose="020B0604030504040204" pitchFamily="34" charset="0"/>
                <a:cs typeface="Calibri" panose="020F0502020204030204" pitchFamily="34" charset="0"/>
              </a:rPr>
              <a:t>în</a:t>
            </a:r>
            <a:br>
              <a:rPr lang="en-US" sz="3600" dirty="0">
                <a:latin typeface="Calibri" panose="020F0502020204030204" pitchFamily="34" charset="0"/>
                <a:ea typeface="Verdana" panose="020B0604030504040204" pitchFamily="34" charset="0"/>
                <a:cs typeface="Calibri" panose="020F0502020204030204" pitchFamily="34" charset="0"/>
              </a:rPr>
            </a:br>
            <a:r>
              <a:rPr lang="en-US" sz="4800" dirty="0" err="1">
                <a:latin typeface="Calibri" panose="020F0502020204030204" pitchFamily="34" charset="0"/>
                <a:ea typeface="Verdana" panose="020B0604030504040204" pitchFamily="34" charset="0"/>
                <a:cs typeface="Calibri" panose="020F0502020204030204" pitchFamily="34" charset="0"/>
              </a:rPr>
              <a:t>Comuna</a:t>
            </a:r>
            <a:r>
              <a:rPr lang="en-US" sz="4800" dirty="0">
                <a:latin typeface="Calibri" panose="020F0502020204030204" pitchFamily="34" charset="0"/>
                <a:ea typeface="Verdana" panose="020B0604030504040204" pitchFamily="34" charset="0"/>
                <a:cs typeface="Calibri" panose="020F0502020204030204" pitchFamily="34" charset="0"/>
              </a:rPr>
              <a:t> </a:t>
            </a:r>
            <a:r>
              <a:rPr lang="en-US" sz="4800" dirty="0" err="1">
                <a:latin typeface="Calibri" panose="020F0502020204030204" pitchFamily="34" charset="0"/>
                <a:ea typeface="Verdana" panose="020B0604030504040204" pitchFamily="34" charset="0"/>
                <a:cs typeface="Calibri" panose="020F0502020204030204" pitchFamily="34" charset="0"/>
              </a:rPr>
              <a:t>Eftimie</a:t>
            </a:r>
            <a:r>
              <a:rPr lang="en-US" sz="4800" dirty="0">
                <a:latin typeface="Calibri" panose="020F0502020204030204" pitchFamily="34" charset="0"/>
                <a:ea typeface="Verdana" panose="020B0604030504040204" pitchFamily="34" charset="0"/>
                <a:cs typeface="Calibri" panose="020F0502020204030204" pitchFamily="34" charset="0"/>
              </a:rPr>
              <a:t> </a:t>
            </a:r>
            <a:r>
              <a:rPr lang="en-US" sz="4800" dirty="0" err="1">
                <a:latin typeface="Calibri" panose="020F0502020204030204" pitchFamily="34" charset="0"/>
                <a:ea typeface="Verdana" panose="020B0604030504040204" pitchFamily="34" charset="0"/>
                <a:cs typeface="Calibri" panose="020F0502020204030204" pitchFamily="34" charset="0"/>
              </a:rPr>
              <a:t>Murgu</a:t>
            </a:r>
            <a:br>
              <a:rPr lang="en-US" sz="4800" b="1" dirty="0">
                <a:latin typeface="Calibri" panose="020F0502020204030204" pitchFamily="34" charset="0"/>
                <a:ea typeface="Verdana" panose="020B0604030504040204" pitchFamily="34" charset="0"/>
                <a:cs typeface="Calibri" panose="020F0502020204030204" pitchFamily="34" charset="0"/>
              </a:rPr>
            </a:br>
            <a:br>
              <a:rPr lang="ro-RO" sz="4800" b="1" dirty="0">
                <a:latin typeface="Calibri" panose="020F0502020204030204" pitchFamily="34" charset="0"/>
                <a:ea typeface="Verdana" panose="020B0604030504040204" pitchFamily="34" charset="0"/>
                <a:cs typeface="Calibri" panose="020F0502020204030204" pitchFamily="34" charset="0"/>
              </a:rPr>
            </a:br>
            <a:r>
              <a:rPr lang="ro-RO" sz="4800" b="1" dirty="0">
                <a:latin typeface="Calibri" panose="020F0502020204030204" pitchFamily="34" charset="0"/>
                <a:ea typeface="Verdana" panose="020B0604030504040204" pitchFamily="34" charset="0"/>
                <a:cs typeface="Calibri" panose="020F0502020204030204" pitchFamily="34" charset="0"/>
              </a:rPr>
              <a:t>- </a:t>
            </a:r>
            <a:r>
              <a:rPr lang="en-US" sz="4800" b="1" i="1" dirty="0" err="1">
                <a:latin typeface="Calibri" panose="020F0502020204030204" pitchFamily="34" charset="0"/>
                <a:ea typeface="Verdana" panose="020B0604030504040204" pitchFamily="34" charset="0"/>
                <a:cs typeface="Calibri" panose="020F0502020204030204" pitchFamily="34" charset="0"/>
              </a:rPr>
              <a:t>Ținutul</a:t>
            </a:r>
            <a:r>
              <a:rPr lang="en-US" sz="4800" b="1" i="1" dirty="0">
                <a:latin typeface="Calibri" panose="020F0502020204030204" pitchFamily="34" charset="0"/>
                <a:ea typeface="Verdana" panose="020B0604030504040204" pitchFamily="34" charset="0"/>
                <a:cs typeface="Calibri" panose="020F0502020204030204" pitchFamily="34" charset="0"/>
              </a:rPr>
              <a:t> </a:t>
            </a:r>
            <a:r>
              <a:rPr lang="en-US" sz="4800" b="1" i="1" dirty="0" err="1">
                <a:latin typeface="Calibri" panose="020F0502020204030204" pitchFamily="34" charset="0"/>
                <a:ea typeface="Verdana" panose="020B0604030504040204" pitchFamily="34" charset="0"/>
                <a:cs typeface="Calibri" panose="020F0502020204030204" pitchFamily="34" charset="0"/>
              </a:rPr>
              <a:t>Morilor</a:t>
            </a:r>
            <a:r>
              <a:rPr lang="en-US" sz="4800" b="1" i="1" dirty="0">
                <a:latin typeface="Calibri" panose="020F0502020204030204" pitchFamily="34" charset="0"/>
                <a:ea typeface="Verdana" panose="020B0604030504040204" pitchFamily="34" charset="0"/>
                <a:cs typeface="Calibri" panose="020F0502020204030204" pitchFamily="34" charset="0"/>
              </a:rPr>
              <a:t> de </a:t>
            </a:r>
            <a:r>
              <a:rPr lang="en-US" sz="4800" b="1" i="1" dirty="0" err="1">
                <a:latin typeface="Calibri" panose="020F0502020204030204" pitchFamily="34" charset="0"/>
                <a:ea typeface="Verdana" panose="020B0604030504040204" pitchFamily="34" charset="0"/>
                <a:cs typeface="Calibri" panose="020F0502020204030204" pitchFamily="34" charset="0"/>
              </a:rPr>
              <a:t>Apă</a:t>
            </a:r>
            <a:r>
              <a:rPr lang="ro-RO" sz="4800" b="1" i="1" dirty="0">
                <a:latin typeface="Calibri" panose="020F0502020204030204" pitchFamily="34" charset="0"/>
                <a:ea typeface="Verdana" panose="020B0604030504040204" pitchFamily="34" charset="0"/>
                <a:cs typeface="Calibri" panose="020F0502020204030204" pitchFamily="34" charset="0"/>
              </a:rPr>
              <a:t> -</a:t>
            </a:r>
            <a:endParaRPr lang="en-US" sz="3600" b="1" i="1" dirty="0">
              <a:latin typeface="Calibri" panose="020F0502020204030204" pitchFamily="34" charset="0"/>
              <a:ea typeface="Verdana" panose="020B060403050404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7E6A4AD9-E4A3-402F-A185-27104FD2AF88}"/>
              </a:ext>
            </a:extLst>
          </p:cNvPr>
          <p:cNvSpPr txBox="1"/>
          <p:nvPr/>
        </p:nvSpPr>
        <p:spPr>
          <a:xfrm>
            <a:off x="2111324" y="5344416"/>
            <a:ext cx="7969349" cy="923330"/>
          </a:xfrm>
          <a:prstGeom prst="rect">
            <a:avLst/>
          </a:prstGeom>
          <a:noFill/>
        </p:spPr>
        <p:txBody>
          <a:bodyPr wrap="square" rtlCol="0">
            <a:spAutoFit/>
          </a:bodyPr>
          <a:lstStyle/>
          <a:p>
            <a:pPr algn="ctr"/>
            <a:r>
              <a:rPr lang="ro-RO" b="1" dirty="0">
                <a:latin typeface="Calibri" panose="020F0502020204030204" pitchFamily="34" charset="0"/>
                <a:cs typeface="Calibri" panose="020F0502020204030204" pitchFamily="34" charset="0"/>
              </a:rPr>
              <a:t>Student: Samuel Turculescu</a:t>
            </a:r>
          </a:p>
          <a:p>
            <a:pPr algn="ctr"/>
            <a:r>
              <a:rPr lang="en-US" b="1" dirty="0">
                <a:latin typeface="Calibri" panose="020F0502020204030204" pitchFamily="34" charset="0"/>
                <a:cs typeface="Calibri" panose="020F0502020204030204" pitchFamily="34" charset="0"/>
              </a:rPr>
              <a:t>AN 4 </a:t>
            </a:r>
            <a:endParaRPr lang="ro-RO" b="1" dirty="0">
              <a:latin typeface="Calibri" panose="020F0502020204030204" pitchFamily="34" charset="0"/>
              <a:cs typeface="Calibri" panose="020F0502020204030204" pitchFamily="34" charset="0"/>
            </a:endParaRPr>
          </a:p>
          <a:p>
            <a:pPr algn="ctr"/>
            <a:r>
              <a:rPr lang="en-US" b="1" dirty="0">
                <a:latin typeface="Calibri" panose="020F0502020204030204" pitchFamily="34" charset="0"/>
                <a:cs typeface="Calibri" panose="020F0502020204030204" pitchFamily="34" charset="0"/>
              </a:rPr>
              <a:t>(2020 – 2021)</a:t>
            </a:r>
          </a:p>
        </p:txBody>
      </p:sp>
      <p:pic>
        <p:nvPicPr>
          <p:cNvPr id="8" name="Picture 7">
            <a:extLst>
              <a:ext uri="{FF2B5EF4-FFF2-40B4-BE49-F238E27FC236}">
                <a16:creationId xmlns:a16="http://schemas.microsoft.com/office/drawing/2014/main" id="{F7D4BE17-BE50-4AB5-96D2-30767962CC4A}"/>
              </a:ext>
            </a:extLst>
          </p:cNvPr>
          <p:cNvPicPr>
            <a:picLocks noChangeAspect="1"/>
          </p:cNvPicPr>
          <p:nvPr/>
        </p:nvPicPr>
        <p:blipFill>
          <a:blip r:embed="rId2"/>
          <a:stretch>
            <a:fillRect/>
          </a:stretch>
        </p:blipFill>
        <p:spPr>
          <a:xfrm>
            <a:off x="8735051" y="0"/>
            <a:ext cx="3456949" cy="1715374"/>
          </a:xfrm>
          <a:prstGeom prst="rect">
            <a:avLst/>
          </a:prstGeom>
        </p:spPr>
      </p:pic>
      <p:sp>
        <p:nvSpPr>
          <p:cNvPr id="40" name="TextBox 39">
            <a:extLst>
              <a:ext uri="{FF2B5EF4-FFF2-40B4-BE49-F238E27FC236}">
                <a16:creationId xmlns:a16="http://schemas.microsoft.com/office/drawing/2014/main" id="{4264C097-A675-4097-8C9F-797F9F2F7B6E}"/>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41" name="TextBox 40">
            <a:extLst>
              <a:ext uri="{FF2B5EF4-FFF2-40B4-BE49-F238E27FC236}">
                <a16:creationId xmlns:a16="http://schemas.microsoft.com/office/drawing/2014/main" id="{CD853A45-5825-427E-B8F7-7E49267E21E8}"/>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601536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318237"/>
            <a:ext cx="10691446" cy="369332"/>
          </a:xfrm>
          <a:prstGeom prst="rect">
            <a:avLst/>
          </a:prstGeom>
          <a:noFill/>
        </p:spPr>
        <p:txBody>
          <a:bodyPr wrap="square" rtlCol="0">
            <a:spAutoFit/>
          </a:bodyPr>
          <a:lstStyle/>
          <a:p>
            <a:pPr algn="ctr"/>
            <a:r>
              <a:rPr lang="ro-RO" dirty="0"/>
              <a:t>Butoanele </a:t>
            </a:r>
            <a:r>
              <a:rPr lang="ro-RO" i="1" dirty="0"/>
              <a:t>Obiective turistice, Informații </a:t>
            </a:r>
            <a:r>
              <a:rPr lang="ro-RO" dirty="0"/>
              <a:t>și </a:t>
            </a:r>
            <a:r>
              <a:rPr lang="ro-RO" i="1" dirty="0"/>
              <a:t>Galerie foto </a:t>
            </a:r>
            <a:r>
              <a:rPr lang="ro-RO" dirty="0"/>
              <a:t> sunt de tip dropdown și conțin alte submeniuri.</a:t>
            </a:r>
          </a:p>
        </p:txBody>
      </p:sp>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4" name="Picture 3">
            <a:extLst>
              <a:ext uri="{FF2B5EF4-FFF2-40B4-BE49-F238E27FC236}">
                <a16:creationId xmlns:a16="http://schemas.microsoft.com/office/drawing/2014/main" id="{6BC8DF19-10FE-4144-A009-7141AE19D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97" y="1797329"/>
            <a:ext cx="9544806" cy="954260"/>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9F4AD8F3-FD18-4A26-8A17-FA65DDC43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77" y="3468217"/>
            <a:ext cx="1533109" cy="1736203"/>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3427DC99-40DE-4B4B-9D74-FB5E9FF9CC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0467" y="4336319"/>
            <a:ext cx="1865609" cy="1736203"/>
          </a:xfrm>
          <a:prstGeom prst="rect">
            <a:avLst/>
          </a:prstGeom>
        </p:spPr>
      </p:pic>
      <p:pic>
        <p:nvPicPr>
          <p:cNvPr id="13" name="Picture 12" descr="Graphical user interface, text, application, chat or text message&#10;&#10;Description automatically generated">
            <a:extLst>
              <a:ext uri="{FF2B5EF4-FFF2-40B4-BE49-F238E27FC236}">
                <a16:creationId xmlns:a16="http://schemas.microsoft.com/office/drawing/2014/main" id="{CE906C52-694F-40E9-B5EE-4304F35835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3157" y="3429000"/>
            <a:ext cx="1953312" cy="1775420"/>
          </a:xfrm>
          <a:prstGeom prst="rect">
            <a:avLst/>
          </a:prstGeom>
        </p:spPr>
      </p:pic>
      <p:pic>
        <p:nvPicPr>
          <p:cNvPr id="15" name="Picture 14" descr="Graphical user interface, text, application, chat or text message&#10;&#10;Description automatically generated">
            <a:extLst>
              <a:ext uri="{FF2B5EF4-FFF2-40B4-BE49-F238E27FC236}">
                <a16:creationId xmlns:a16="http://schemas.microsoft.com/office/drawing/2014/main" id="{28851EE1-8534-45F1-BFB9-DAFA3E8357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3550" y="3745657"/>
            <a:ext cx="1743881" cy="2326865"/>
          </a:xfrm>
          <a:prstGeom prst="rect">
            <a:avLst/>
          </a:prstGeom>
        </p:spPr>
      </p:pic>
      <p:pic>
        <p:nvPicPr>
          <p:cNvPr id="17" name="Picture 16" descr="Graphical user interface, text, application, chat or text message&#10;&#10;Description automatically generated">
            <a:extLst>
              <a:ext uri="{FF2B5EF4-FFF2-40B4-BE49-F238E27FC236}">
                <a16:creationId xmlns:a16="http://schemas.microsoft.com/office/drawing/2014/main" id="{E2A82B6B-CEB0-4046-BAEF-AE7B1BEFFD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3846" y="3429000"/>
            <a:ext cx="1567877" cy="2258736"/>
          </a:xfrm>
          <a:prstGeom prst="rect">
            <a:avLst/>
          </a:prstGeom>
        </p:spPr>
      </p:pic>
      <p:cxnSp>
        <p:nvCxnSpPr>
          <p:cNvPr id="19" name="Straight Arrow Connector 18">
            <a:extLst>
              <a:ext uri="{FF2B5EF4-FFF2-40B4-BE49-F238E27FC236}">
                <a16:creationId xmlns:a16="http://schemas.microsoft.com/office/drawing/2014/main" id="{17FC0F59-6B84-45D7-BF35-847ACD3E2E1E}"/>
              </a:ext>
            </a:extLst>
          </p:cNvPr>
          <p:cNvCxnSpPr>
            <a:cxnSpLocks/>
          </p:cNvCxnSpPr>
          <p:nvPr/>
        </p:nvCxnSpPr>
        <p:spPr>
          <a:xfrm flipH="1">
            <a:off x="1954635" y="2541864"/>
            <a:ext cx="1711355" cy="1031846"/>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21" name="Straight Arrow Connector 20">
            <a:extLst>
              <a:ext uri="{FF2B5EF4-FFF2-40B4-BE49-F238E27FC236}">
                <a16:creationId xmlns:a16="http://schemas.microsoft.com/office/drawing/2014/main" id="{7AB98520-2722-4B22-9AE4-D5F02A01767F}"/>
              </a:ext>
            </a:extLst>
          </p:cNvPr>
          <p:cNvCxnSpPr>
            <a:cxnSpLocks/>
          </p:cNvCxnSpPr>
          <p:nvPr/>
        </p:nvCxnSpPr>
        <p:spPr>
          <a:xfrm flipH="1">
            <a:off x="3346504" y="2550486"/>
            <a:ext cx="2088123" cy="1853734"/>
          </a:xfrm>
          <a:prstGeom prst="straightConnector1">
            <a:avLst/>
          </a:prstGeom>
          <a:ln w="38100">
            <a:solidFill>
              <a:srgbClr val="00B050"/>
            </a:solidFill>
            <a:tailEnd type="triangle"/>
          </a:ln>
        </p:spPr>
        <p:style>
          <a:lnRef idx="3">
            <a:schemeClr val="accent3"/>
          </a:lnRef>
          <a:fillRef idx="0">
            <a:schemeClr val="accent3"/>
          </a:fillRef>
          <a:effectRef idx="2">
            <a:schemeClr val="accent3"/>
          </a:effectRef>
          <a:fontRef idx="minor">
            <a:schemeClr val="tx1"/>
          </a:fontRef>
        </p:style>
      </p:cxnSp>
      <p:cxnSp>
        <p:nvCxnSpPr>
          <p:cNvPr id="23" name="Straight Arrow Connector 22">
            <a:extLst>
              <a:ext uri="{FF2B5EF4-FFF2-40B4-BE49-F238E27FC236}">
                <a16:creationId xmlns:a16="http://schemas.microsoft.com/office/drawing/2014/main" id="{5A0DC6AC-2424-40B5-93C3-422CDC8F0089}"/>
              </a:ext>
            </a:extLst>
          </p:cNvPr>
          <p:cNvCxnSpPr>
            <a:cxnSpLocks/>
          </p:cNvCxnSpPr>
          <p:nvPr/>
        </p:nvCxnSpPr>
        <p:spPr>
          <a:xfrm flipH="1">
            <a:off x="5654180" y="2549941"/>
            <a:ext cx="400458" cy="946183"/>
          </a:xfrm>
          <a:prstGeom prst="straightConnector1">
            <a:avLst/>
          </a:prstGeom>
          <a:ln w="38100">
            <a:solidFill>
              <a:srgbClr val="00B050"/>
            </a:solidFill>
            <a:tailEnd type="triangle"/>
          </a:ln>
        </p:spPr>
        <p:style>
          <a:lnRef idx="3">
            <a:schemeClr val="accent3"/>
          </a:lnRef>
          <a:fillRef idx="0">
            <a:schemeClr val="accent3"/>
          </a:fillRef>
          <a:effectRef idx="2">
            <a:schemeClr val="accent3"/>
          </a:effectRef>
          <a:fontRef idx="minor">
            <a:schemeClr val="tx1"/>
          </a:fontRef>
        </p:style>
      </p:cxnSp>
      <p:cxnSp>
        <p:nvCxnSpPr>
          <p:cNvPr id="27" name="Straight Arrow Connector 26">
            <a:extLst>
              <a:ext uri="{FF2B5EF4-FFF2-40B4-BE49-F238E27FC236}">
                <a16:creationId xmlns:a16="http://schemas.microsoft.com/office/drawing/2014/main" id="{58886E61-7BDD-44C6-9A43-9BDD51094D2B}"/>
              </a:ext>
            </a:extLst>
          </p:cNvPr>
          <p:cNvCxnSpPr>
            <a:cxnSpLocks/>
          </p:cNvCxnSpPr>
          <p:nvPr/>
        </p:nvCxnSpPr>
        <p:spPr>
          <a:xfrm>
            <a:off x="6698242" y="2577334"/>
            <a:ext cx="1179020" cy="1280854"/>
          </a:xfrm>
          <a:prstGeom prst="straightConnector1">
            <a:avLst/>
          </a:prstGeom>
          <a:ln w="38100">
            <a:solidFill>
              <a:srgbClr val="00B050"/>
            </a:solidFill>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id="{33AC5D4D-0072-4312-A280-2864905BD30D}"/>
              </a:ext>
            </a:extLst>
          </p:cNvPr>
          <p:cNvCxnSpPr>
            <a:cxnSpLocks/>
          </p:cNvCxnSpPr>
          <p:nvPr/>
        </p:nvCxnSpPr>
        <p:spPr>
          <a:xfrm>
            <a:off x="8258175" y="2577334"/>
            <a:ext cx="1825768" cy="1037172"/>
          </a:xfrm>
          <a:prstGeom prst="straightConnector1">
            <a:avLst/>
          </a:prstGeom>
          <a:ln w="38100">
            <a:solidFill>
              <a:srgbClr val="FF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946553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2429737" y="1862814"/>
            <a:ext cx="1833533" cy="369332"/>
          </a:xfrm>
          <a:prstGeom prst="rect">
            <a:avLst/>
          </a:prstGeom>
          <a:noFill/>
        </p:spPr>
        <p:txBody>
          <a:bodyPr wrap="square" rtlCol="0">
            <a:spAutoFit/>
          </a:bodyPr>
          <a:lstStyle/>
          <a:p>
            <a:pPr algn="ctr"/>
            <a:r>
              <a:rPr lang="ro-RO" dirty="0"/>
              <a:t>Autentificarea</a:t>
            </a:r>
          </a:p>
        </p:txBody>
      </p:sp>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11" name="Picture 10" descr="Graphical user interface, website&#10;&#10;Description automatically generated">
            <a:extLst>
              <a:ext uri="{FF2B5EF4-FFF2-40B4-BE49-F238E27FC236}">
                <a16:creationId xmlns:a16="http://schemas.microsoft.com/office/drawing/2014/main" id="{20131410-1F6E-4C6A-A083-AD742AEB928D}"/>
              </a:ext>
            </a:extLst>
          </p:cNvPr>
          <p:cNvPicPr>
            <a:picLocks noChangeAspect="1"/>
          </p:cNvPicPr>
          <p:nvPr/>
        </p:nvPicPr>
        <p:blipFill rotWithShape="1">
          <a:blip r:embed="rId3">
            <a:extLst>
              <a:ext uri="{28A0092B-C50C-407E-A947-70E740481C1C}">
                <a14:useLocalDpi xmlns:a14="http://schemas.microsoft.com/office/drawing/2010/main" val="0"/>
              </a:ext>
            </a:extLst>
          </a:blip>
          <a:srcRect l="24306" t="12526" r="23959" b="32167"/>
          <a:stretch/>
        </p:blipFill>
        <p:spPr>
          <a:xfrm>
            <a:off x="1498651" y="2336501"/>
            <a:ext cx="3695706" cy="2929812"/>
          </a:xfrm>
          <a:prstGeom prst="rect">
            <a:avLst/>
          </a:prstGeom>
        </p:spPr>
      </p:pic>
      <p:pic>
        <p:nvPicPr>
          <p:cNvPr id="14" name="Picture 13">
            <a:extLst>
              <a:ext uri="{FF2B5EF4-FFF2-40B4-BE49-F238E27FC236}">
                <a16:creationId xmlns:a16="http://schemas.microsoft.com/office/drawing/2014/main" id="{52370DA1-5258-4EBF-921A-A838874DC90D}"/>
              </a:ext>
            </a:extLst>
          </p:cNvPr>
          <p:cNvPicPr>
            <a:picLocks noChangeAspect="1"/>
          </p:cNvPicPr>
          <p:nvPr/>
        </p:nvPicPr>
        <p:blipFill rotWithShape="1">
          <a:blip r:embed="rId4">
            <a:extLst>
              <a:ext uri="{28A0092B-C50C-407E-A947-70E740481C1C}">
                <a14:useLocalDpi xmlns:a14="http://schemas.microsoft.com/office/drawing/2010/main" val="0"/>
              </a:ext>
            </a:extLst>
          </a:blip>
          <a:srcRect l="25255" t="19791" r="25247" b="1432"/>
          <a:stretch/>
        </p:blipFill>
        <p:spPr>
          <a:xfrm>
            <a:off x="7858913" y="1969262"/>
            <a:ext cx="2834436" cy="3867324"/>
          </a:xfrm>
          <a:prstGeom prst="rect">
            <a:avLst/>
          </a:prstGeom>
        </p:spPr>
      </p:pic>
      <p:sp>
        <p:nvSpPr>
          <p:cNvPr id="15" name="TextBox 14">
            <a:extLst>
              <a:ext uri="{FF2B5EF4-FFF2-40B4-BE49-F238E27FC236}">
                <a16:creationId xmlns:a16="http://schemas.microsoft.com/office/drawing/2014/main" id="{CE337CA1-ACEF-45E5-A6A1-995BB62C0547}"/>
              </a:ext>
            </a:extLst>
          </p:cNvPr>
          <p:cNvSpPr txBox="1"/>
          <p:nvPr/>
        </p:nvSpPr>
        <p:spPr>
          <a:xfrm>
            <a:off x="8118180" y="1493482"/>
            <a:ext cx="2315901" cy="369332"/>
          </a:xfrm>
          <a:prstGeom prst="rect">
            <a:avLst/>
          </a:prstGeom>
          <a:noFill/>
        </p:spPr>
        <p:txBody>
          <a:bodyPr wrap="square" rtlCol="0">
            <a:spAutoFit/>
          </a:bodyPr>
          <a:lstStyle/>
          <a:p>
            <a:pPr algn="ctr"/>
            <a:r>
              <a:rPr lang="ro-RO" dirty="0"/>
              <a:t>Crearea unui cont nou</a:t>
            </a:r>
          </a:p>
        </p:txBody>
      </p:sp>
    </p:spTree>
    <p:extLst>
      <p:ext uri="{BB962C8B-B14F-4D97-AF65-F5344CB8AC3E}">
        <p14:creationId xmlns:p14="http://schemas.microsoft.com/office/powerpoint/2010/main" val="1296879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933572" y="1208324"/>
            <a:ext cx="4779476" cy="369332"/>
          </a:xfrm>
          <a:prstGeom prst="rect">
            <a:avLst/>
          </a:prstGeom>
          <a:noFill/>
        </p:spPr>
        <p:txBody>
          <a:bodyPr wrap="square" rtlCol="0">
            <a:spAutoFit/>
          </a:bodyPr>
          <a:lstStyle/>
          <a:p>
            <a:pPr algn="ctr"/>
            <a:r>
              <a:rPr lang="ro-RO" dirty="0">
                <a:solidFill>
                  <a:srgbClr val="FF0000"/>
                </a:solidFill>
              </a:rPr>
              <a:t>Funcțiile disponibile din contul de administrator</a:t>
            </a:r>
          </a:p>
        </p:txBody>
      </p:sp>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36" name="Rectangle 35">
            <a:extLst>
              <a:ext uri="{FF2B5EF4-FFF2-40B4-BE49-F238E27FC236}">
                <a16:creationId xmlns:a16="http://schemas.microsoft.com/office/drawing/2014/main" id="{A463DFEE-0E74-4495-849A-BAE3DC42599F}"/>
              </a:ext>
            </a:extLst>
          </p:cNvPr>
          <p:cNvSpPr/>
          <p:nvPr/>
        </p:nvSpPr>
        <p:spPr>
          <a:xfrm>
            <a:off x="1100198" y="1573004"/>
            <a:ext cx="9991603" cy="485171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8D9DA8-B3EB-4D4A-8A14-DCA6FB175879}"/>
              </a:ext>
            </a:extLst>
          </p:cNvPr>
          <p:cNvSpPr/>
          <p:nvPr/>
        </p:nvSpPr>
        <p:spPr>
          <a:xfrm>
            <a:off x="4933951" y="1659006"/>
            <a:ext cx="4133850" cy="2140470"/>
          </a:xfrm>
          <a:prstGeom prst="rect">
            <a:avLst/>
          </a:prstGeom>
          <a:noFill/>
          <a:ln w="38100">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D0580FA-44F3-43E3-9A6E-B825D6B6384A}"/>
              </a:ext>
            </a:extLst>
          </p:cNvPr>
          <p:cNvGrpSpPr/>
          <p:nvPr/>
        </p:nvGrpSpPr>
        <p:grpSpPr>
          <a:xfrm>
            <a:off x="1371372" y="1689264"/>
            <a:ext cx="9449256" cy="4633889"/>
            <a:chOff x="1371372" y="1689264"/>
            <a:chExt cx="9449256" cy="4633889"/>
          </a:xfrm>
        </p:grpSpPr>
        <p:pic>
          <p:nvPicPr>
            <p:cNvPr id="39" name="Picture 38" descr="Graphical user interface&#10;&#10;Description automatically generated">
              <a:extLst>
                <a:ext uri="{FF2B5EF4-FFF2-40B4-BE49-F238E27FC236}">
                  <a16:creationId xmlns:a16="http://schemas.microsoft.com/office/drawing/2014/main" id="{57B0D557-7D9C-46B7-B40B-E3ACCCBAA3E3}"/>
                </a:ext>
              </a:extLst>
            </p:cNvPr>
            <p:cNvPicPr>
              <a:picLocks noChangeAspect="1"/>
            </p:cNvPicPr>
            <p:nvPr/>
          </p:nvPicPr>
          <p:blipFill rotWithShape="1">
            <a:blip r:embed="rId3">
              <a:extLst>
                <a:ext uri="{28A0092B-C50C-407E-A947-70E740481C1C}">
                  <a14:useLocalDpi xmlns:a14="http://schemas.microsoft.com/office/drawing/2010/main" val="0"/>
                </a:ext>
              </a:extLst>
            </a:blip>
            <a:srcRect l="24705" t="10769" r="24118" b="42529"/>
            <a:stretch/>
          </p:blipFill>
          <p:spPr>
            <a:xfrm>
              <a:off x="1371372" y="2930351"/>
              <a:ext cx="2124398" cy="1661990"/>
            </a:xfrm>
            <a:prstGeom prst="rect">
              <a:avLst/>
            </a:prstGeom>
          </p:spPr>
        </p:pic>
        <p:pic>
          <p:nvPicPr>
            <p:cNvPr id="40" name="Picture 39" descr="Graphical user interface, text&#10;&#10;Description automatically generated">
              <a:extLst>
                <a:ext uri="{FF2B5EF4-FFF2-40B4-BE49-F238E27FC236}">
                  <a16:creationId xmlns:a16="http://schemas.microsoft.com/office/drawing/2014/main" id="{BAB8B86A-67C6-4FA2-BB8F-B0FB41267C5F}"/>
                </a:ext>
              </a:extLst>
            </p:cNvPr>
            <p:cNvPicPr>
              <a:picLocks noChangeAspect="1"/>
            </p:cNvPicPr>
            <p:nvPr/>
          </p:nvPicPr>
          <p:blipFill rotWithShape="1">
            <a:blip r:embed="rId4">
              <a:extLst>
                <a:ext uri="{28A0092B-C50C-407E-A947-70E740481C1C}">
                  <a14:useLocalDpi xmlns:a14="http://schemas.microsoft.com/office/drawing/2010/main" val="0"/>
                </a:ext>
              </a:extLst>
            </a:blip>
            <a:srcRect l="21171" t="12509" r="21517" b="53113"/>
            <a:stretch/>
          </p:blipFill>
          <p:spPr>
            <a:xfrm>
              <a:off x="4973353" y="4577815"/>
              <a:ext cx="2026956" cy="1042338"/>
            </a:xfrm>
            <a:prstGeom prst="rect">
              <a:avLst/>
            </a:prstGeom>
          </p:spPr>
        </p:pic>
        <p:pic>
          <p:nvPicPr>
            <p:cNvPr id="41" name="Picture 40" descr="Graphical user interface&#10;&#10;Description automatically generated">
              <a:extLst>
                <a:ext uri="{FF2B5EF4-FFF2-40B4-BE49-F238E27FC236}">
                  <a16:creationId xmlns:a16="http://schemas.microsoft.com/office/drawing/2014/main" id="{97D90BBF-E5BC-480C-94E8-4A24FFB84F7A}"/>
                </a:ext>
              </a:extLst>
            </p:cNvPr>
            <p:cNvPicPr>
              <a:picLocks noChangeAspect="1"/>
            </p:cNvPicPr>
            <p:nvPr/>
          </p:nvPicPr>
          <p:blipFill rotWithShape="1">
            <a:blip r:embed="rId5">
              <a:extLst>
                <a:ext uri="{28A0092B-C50C-407E-A947-70E740481C1C}">
                  <a14:useLocalDpi xmlns:a14="http://schemas.microsoft.com/office/drawing/2010/main" val="0"/>
                </a:ext>
              </a:extLst>
            </a:blip>
            <a:srcRect l="22564" t="15133" r="21829" b="28069"/>
            <a:stretch/>
          </p:blipFill>
          <p:spPr>
            <a:xfrm>
              <a:off x="8154807" y="3988846"/>
              <a:ext cx="2665821" cy="2334307"/>
            </a:xfrm>
            <a:prstGeom prst="rect">
              <a:avLst/>
            </a:prstGeom>
          </p:spPr>
        </p:pic>
        <p:pic>
          <p:nvPicPr>
            <p:cNvPr id="42" name="Picture 41" descr="Graphical user interface&#10;&#10;Description automatically generated">
              <a:extLst>
                <a:ext uri="{FF2B5EF4-FFF2-40B4-BE49-F238E27FC236}">
                  <a16:creationId xmlns:a16="http://schemas.microsoft.com/office/drawing/2014/main" id="{04BFF5F9-0E2A-4C0C-8D4A-985E2317BF91}"/>
                </a:ext>
              </a:extLst>
            </p:cNvPr>
            <p:cNvPicPr>
              <a:picLocks noChangeAspect="1"/>
            </p:cNvPicPr>
            <p:nvPr/>
          </p:nvPicPr>
          <p:blipFill rotWithShape="1">
            <a:blip r:embed="rId6">
              <a:extLst>
                <a:ext uri="{28A0092B-C50C-407E-A947-70E740481C1C}">
                  <a14:useLocalDpi xmlns:a14="http://schemas.microsoft.com/office/drawing/2010/main" val="0"/>
                </a:ext>
              </a:extLst>
            </a:blip>
            <a:srcRect l="25551" t="11751" r="24834" b="29017"/>
            <a:stretch/>
          </p:blipFill>
          <p:spPr>
            <a:xfrm>
              <a:off x="4975764" y="1689264"/>
              <a:ext cx="2024545" cy="2072082"/>
            </a:xfrm>
            <a:prstGeom prst="rect">
              <a:avLst/>
            </a:prstGeom>
          </p:spPr>
        </p:pic>
        <p:sp>
          <p:nvSpPr>
            <p:cNvPr id="43" name="Oval 42">
              <a:extLst>
                <a:ext uri="{FF2B5EF4-FFF2-40B4-BE49-F238E27FC236}">
                  <a16:creationId xmlns:a16="http://schemas.microsoft.com/office/drawing/2014/main" id="{3EF7B01F-1321-40A8-845D-BAD4A85F48B3}"/>
                </a:ext>
              </a:extLst>
            </p:cNvPr>
            <p:cNvSpPr/>
            <p:nvPr/>
          </p:nvSpPr>
          <p:spPr>
            <a:xfrm>
              <a:off x="1524000" y="3570514"/>
              <a:ext cx="1822504" cy="4179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Arrow Connector 43">
              <a:extLst>
                <a:ext uri="{FF2B5EF4-FFF2-40B4-BE49-F238E27FC236}">
                  <a16:creationId xmlns:a16="http://schemas.microsoft.com/office/drawing/2014/main" id="{7D22EAE1-C06C-427F-90BD-99472134E485}"/>
                </a:ext>
              </a:extLst>
            </p:cNvPr>
            <p:cNvCxnSpPr>
              <a:cxnSpLocks/>
              <a:stCxn id="43" idx="6"/>
              <a:endCxn id="42" idx="1"/>
            </p:cNvCxnSpPr>
            <p:nvPr/>
          </p:nvCxnSpPr>
          <p:spPr>
            <a:xfrm flipV="1">
              <a:off x="3346504" y="2725305"/>
              <a:ext cx="1629260" cy="10541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6168838-8D37-48A2-9744-9634C60E43AA}"/>
                </a:ext>
              </a:extLst>
            </p:cNvPr>
            <p:cNvSpPr/>
            <p:nvPr/>
          </p:nvSpPr>
          <p:spPr>
            <a:xfrm>
              <a:off x="1500806" y="4049486"/>
              <a:ext cx="1822504" cy="35769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a:extLst>
                <a:ext uri="{FF2B5EF4-FFF2-40B4-BE49-F238E27FC236}">
                  <a16:creationId xmlns:a16="http://schemas.microsoft.com/office/drawing/2014/main" id="{A1309830-36EE-4747-8219-A07CBAD99C15}"/>
                </a:ext>
              </a:extLst>
            </p:cNvPr>
            <p:cNvCxnSpPr>
              <a:cxnSpLocks/>
              <a:stCxn id="45" idx="6"/>
              <a:endCxn id="40" idx="1"/>
            </p:cNvCxnSpPr>
            <p:nvPr/>
          </p:nvCxnSpPr>
          <p:spPr>
            <a:xfrm>
              <a:off x="3323310" y="4228332"/>
              <a:ext cx="1650043" cy="87065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8FAD65-3146-4049-B010-25DED007CAF9}"/>
                </a:ext>
              </a:extLst>
            </p:cNvPr>
            <p:cNvSpPr/>
            <p:nvPr/>
          </p:nvSpPr>
          <p:spPr>
            <a:xfrm>
              <a:off x="5075579" y="5074650"/>
              <a:ext cx="1822504" cy="35769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2A804AF3-14CE-4602-8109-B9048EF64A14}"/>
                </a:ext>
              </a:extLst>
            </p:cNvPr>
            <p:cNvCxnSpPr>
              <a:cxnSpLocks/>
              <a:endCxn id="41" idx="1"/>
            </p:cNvCxnSpPr>
            <p:nvPr/>
          </p:nvCxnSpPr>
          <p:spPr>
            <a:xfrm flipV="1">
              <a:off x="6898083" y="5156000"/>
              <a:ext cx="1256724" cy="8697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86FCACFE-7277-493F-B4C4-A97D7B7551AD}"/>
              </a:ext>
            </a:extLst>
          </p:cNvPr>
          <p:cNvSpPr txBox="1"/>
          <p:nvPr/>
        </p:nvSpPr>
        <p:spPr>
          <a:xfrm>
            <a:off x="7000037" y="2125388"/>
            <a:ext cx="2024545" cy="1200329"/>
          </a:xfrm>
          <a:prstGeom prst="rect">
            <a:avLst/>
          </a:prstGeom>
          <a:noFill/>
        </p:spPr>
        <p:txBody>
          <a:bodyPr wrap="square" rtlCol="0">
            <a:spAutoFit/>
          </a:bodyPr>
          <a:lstStyle/>
          <a:p>
            <a:pPr algn="ctr"/>
            <a:r>
              <a:rPr lang="ro-RO" dirty="0">
                <a:solidFill>
                  <a:schemeClr val="accent2">
                    <a:lumMod val="75000"/>
                  </a:schemeClr>
                </a:solidFill>
              </a:rPr>
              <a:t>Funcțiile disponibile din contul de utilizator simplu</a:t>
            </a:r>
          </a:p>
        </p:txBody>
      </p:sp>
    </p:spTree>
    <p:extLst>
      <p:ext uri="{BB962C8B-B14F-4D97-AF65-F5344CB8AC3E}">
        <p14:creationId xmlns:p14="http://schemas.microsoft.com/office/powerpoint/2010/main" val="201269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18" name="Picture 17">
            <a:extLst>
              <a:ext uri="{FF2B5EF4-FFF2-40B4-BE49-F238E27FC236}">
                <a16:creationId xmlns:a16="http://schemas.microsoft.com/office/drawing/2014/main" id="{A0C9935F-F40C-4009-B67F-DC4C6770DD10}"/>
              </a:ext>
            </a:extLst>
          </p:cNvPr>
          <p:cNvPicPr>
            <a:picLocks noChangeAspect="1"/>
          </p:cNvPicPr>
          <p:nvPr/>
        </p:nvPicPr>
        <p:blipFill rotWithShape="1">
          <a:blip r:embed="rId3">
            <a:extLst>
              <a:ext uri="{28A0092B-C50C-407E-A947-70E740481C1C}">
                <a14:useLocalDpi xmlns:a14="http://schemas.microsoft.com/office/drawing/2010/main" val="0"/>
              </a:ext>
            </a:extLst>
          </a:blip>
          <a:srcRect t="19723" r="1633"/>
          <a:stretch/>
        </p:blipFill>
        <p:spPr>
          <a:xfrm>
            <a:off x="3300515" y="4544813"/>
            <a:ext cx="3557313" cy="192571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5EF3B5C-28D5-41DF-9696-847E3A383169}"/>
              </a:ext>
            </a:extLst>
          </p:cNvPr>
          <p:cNvPicPr>
            <a:picLocks noChangeAspect="1"/>
          </p:cNvPicPr>
          <p:nvPr/>
        </p:nvPicPr>
        <p:blipFill rotWithShape="1">
          <a:blip r:embed="rId4">
            <a:extLst>
              <a:ext uri="{28A0092B-C50C-407E-A947-70E740481C1C}">
                <a14:useLocalDpi xmlns:a14="http://schemas.microsoft.com/office/drawing/2010/main" val="0"/>
              </a:ext>
            </a:extLst>
          </a:blip>
          <a:srcRect t="16401" r="1498" b="1667"/>
          <a:stretch/>
        </p:blipFill>
        <p:spPr>
          <a:xfrm>
            <a:off x="2927391" y="1591871"/>
            <a:ext cx="4303562" cy="2873671"/>
          </a:xfrm>
          <a:prstGeom prst="rect">
            <a:avLst/>
          </a:prstGeom>
        </p:spPr>
      </p:pic>
      <p:pic>
        <p:nvPicPr>
          <p:cNvPr id="40" name="Picture 39">
            <a:extLst>
              <a:ext uri="{FF2B5EF4-FFF2-40B4-BE49-F238E27FC236}">
                <a16:creationId xmlns:a16="http://schemas.microsoft.com/office/drawing/2014/main" id="{94BB6EDC-14E6-4065-A7DC-62ABFA5C4625}"/>
              </a:ext>
            </a:extLst>
          </p:cNvPr>
          <p:cNvPicPr>
            <a:picLocks noChangeAspect="1"/>
          </p:cNvPicPr>
          <p:nvPr/>
        </p:nvPicPr>
        <p:blipFill rotWithShape="1">
          <a:blip r:embed="rId5">
            <a:extLst>
              <a:ext uri="{28A0092B-C50C-407E-A947-70E740481C1C}">
                <a14:useLocalDpi xmlns:a14="http://schemas.microsoft.com/office/drawing/2010/main" val="0"/>
              </a:ext>
            </a:extLst>
          </a:blip>
          <a:srcRect t="9573" b="1272"/>
          <a:stretch/>
        </p:blipFill>
        <p:spPr>
          <a:xfrm>
            <a:off x="7635444" y="1752270"/>
            <a:ext cx="4055483" cy="4038929"/>
          </a:xfrm>
          <a:prstGeom prst="rect">
            <a:avLst/>
          </a:prstGeom>
        </p:spPr>
      </p:pic>
      <p:pic>
        <p:nvPicPr>
          <p:cNvPr id="41" name="Picture 40" descr="Graphical user interface&#10;&#10;Description automatically generated">
            <a:extLst>
              <a:ext uri="{FF2B5EF4-FFF2-40B4-BE49-F238E27FC236}">
                <a16:creationId xmlns:a16="http://schemas.microsoft.com/office/drawing/2014/main" id="{2805EAC3-0B4F-4990-A3CE-D8769E5C0160}"/>
              </a:ext>
            </a:extLst>
          </p:cNvPr>
          <p:cNvPicPr>
            <a:picLocks noChangeAspect="1"/>
          </p:cNvPicPr>
          <p:nvPr/>
        </p:nvPicPr>
        <p:blipFill rotWithShape="1">
          <a:blip r:embed="rId6">
            <a:extLst>
              <a:ext uri="{28A0092B-C50C-407E-A947-70E740481C1C}">
                <a14:useLocalDpi xmlns:a14="http://schemas.microsoft.com/office/drawing/2010/main" val="0"/>
              </a:ext>
            </a:extLst>
          </a:blip>
          <a:srcRect l="25551" t="11751" r="24834" b="29017"/>
          <a:stretch/>
        </p:blipFill>
        <p:spPr>
          <a:xfrm>
            <a:off x="498354" y="2652612"/>
            <a:ext cx="2024545" cy="2072082"/>
          </a:xfrm>
          <a:prstGeom prst="rect">
            <a:avLst/>
          </a:prstGeom>
        </p:spPr>
      </p:pic>
      <p:sp>
        <p:nvSpPr>
          <p:cNvPr id="42" name="TextBox 41">
            <a:extLst>
              <a:ext uri="{FF2B5EF4-FFF2-40B4-BE49-F238E27FC236}">
                <a16:creationId xmlns:a16="http://schemas.microsoft.com/office/drawing/2014/main" id="{166B5417-CDE7-444E-8837-825410B7F2C0}"/>
              </a:ext>
            </a:extLst>
          </p:cNvPr>
          <p:cNvSpPr txBox="1"/>
          <p:nvPr/>
        </p:nvSpPr>
        <p:spPr>
          <a:xfrm>
            <a:off x="8351980" y="1342873"/>
            <a:ext cx="2622410" cy="369332"/>
          </a:xfrm>
          <a:prstGeom prst="rect">
            <a:avLst/>
          </a:prstGeom>
          <a:noFill/>
        </p:spPr>
        <p:txBody>
          <a:bodyPr wrap="square" rtlCol="0">
            <a:spAutoFit/>
          </a:bodyPr>
          <a:lstStyle/>
          <a:p>
            <a:pPr algn="ctr"/>
            <a:r>
              <a:rPr lang="ro-RO" dirty="0"/>
              <a:t>Vizualizare pensiune</a:t>
            </a:r>
          </a:p>
        </p:txBody>
      </p:sp>
      <p:cxnSp>
        <p:nvCxnSpPr>
          <p:cNvPr id="44" name="Straight Arrow Connector 43">
            <a:extLst>
              <a:ext uri="{FF2B5EF4-FFF2-40B4-BE49-F238E27FC236}">
                <a16:creationId xmlns:a16="http://schemas.microsoft.com/office/drawing/2014/main" id="{A4BC6E93-7245-4060-B00A-E168A5D7A4EB}"/>
              </a:ext>
            </a:extLst>
          </p:cNvPr>
          <p:cNvCxnSpPr>
            <a:cxnSpLocks/>
            <a:endCxn id="4" idx="1"/>
          </p:cNvCxnSpPr>
          <p:nvPr/>
        </p:nvCxnSpPr>
        <p:spPr>
          <a:xfrm flipV="1">
            <a:off x="2212383" y="3028707"/>
            <a:ext cx="715008" cy="444020"/>
          </a:xfrm>
          <a:prstGeom prst="straightConnector1">
            <a:avLst/>
          </a:prstGeom>
          <a:ln w="28575">
            <a:solidFill>
              <a:srgbClr val="7D52B5"/>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937C3A0-54C1-4449-A8D7-E5AF322D5860}"/>
              </a:ext>
            </a:extLst>
          </p:cNvPr>
          <p:cNvCxnSpPr>
            <a:cxnSpLocks/>
          </p:cNvCxnSpPr>
          <p:nvPr/>
        </p:nvCxnSpPr>
        <p:spPr>
          <a:xfrm>
            <a:off x="2202203" y="3712723"/>
            <a:ext cx="1098312" cy="1437808"/>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D4FB9FA-2902-4A34-AB2D-3CE5806446BA}"/>
              </a:ext>
            </a:extLst>
          </p:cNvPr>
          <p:cNvCxnSpPr>
            <a:cxnSpLocks/>
          </p:cNvCxnSpPr>
          <p:nvPr/>
        </p:nvCxnSpPr>
        <p:spPr>
          <a:xfrm>
            <a:off x="7262320" y="3688653"/>
            <a:ext cx="404491" cy="1207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9C9F9F22-46E0-40B9-8D88-FDA013483AFE}"/>
              </a:ext>
            </a:extLst>
          </p:cNvPr>
          <p:cNvSpPr/>
          <p:nvPr/>
        </p:nvSpPr>
        <p:spPr>
          <a:xfrm>
            <a:off x="6924675" y="3472727"/>
            <a:ext cx="337645" cy="30777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3420604-9946-4117-9BCE-8A57C4027C5A}"/>
              </a:ext>
            </a:extLst>
          </p:cNvPr>
          <p:cNvSpPr txBox="1"/>
          <p:nvPr/>
        </p:nvSpPr>
        <p:spPr>
          <a:xfrm>
            <a:off x="933572" y="1208324"/>
            <a:ext cx="4779476" cy="369332"/>
          </a:xfrm>
          <a:prstGeom prst="rect">
            <a:avLst/>
          </a:prstGeom>
          <a:noFill/>
        </p:spPr>
        <p:txBody>
          <a:bodyPr wrap="square" rtlCol="0">
            <a:spAutoFit/>
          </a:bodyPr>
          <a:lstStyle/>
          <a:p>
            <a:pPr algn="ctr"/>
            <a:r>
              <a:rPr lang="ro-RO" dirty="0"/>
              <a:t>Căutare cazare și vizualizare rezervări</a:t>
            </a:r>
          </a:p>
        </p:txBody>
      </p:sp>
      <p:sp>
        <p:nvSpPr>
          <p:cNvPr id="16" name="TextBox 15">
            <a:extLst>
              <a:ext uri="{FF2B5EF4-FFF2-40B4-BE49-F238E27FC236}">
                <a16:creationId xmlns:a16="http://schemas.microsoft.com/office/drawing/2014/main" id="{77D2D409-064E-4D01-86A0-ECA71C36B691}"/>
              </a:ext>
            </a:extLst>
          </p:cNvPr>
          <p:cNvSpPr txBox="1"/>
          <p:nvPr/>
        </p:nvSpPr>
        <p:spPr>
          <a:xfrm>
            <a:off x="7398370" y="6038184"/>
            <a:ext cx="4498355" cy="276999"/>
          </a:xfrm>
          <a:prstGeom prst="rect">
            <a:avLst/>
          </a:prstGeom>
          <a:noFill/>
        </p:spPr>
        <p:txBody>
          <a:bodyPr wrap="square" rtlCol="0">
            <a:spAutoFit/>
          </a:bodyPr>
          <a:lstStyle/>
          <a:p>
            <a:pPr algn="ctr"/>
            <a:r>
              <a:rPr lang="ro-RO" sz="1200" i="1" dirty="0">
                <a:solidFill>
                  <a:srgbClr val="FF0000"/>
                </a:solidFill>
              </a:rPr>
              <a:t>Acțiunea de ștergere este posibilă doar din contul de administrator</a:t>
            </a:r>
          </a:p>
        </p:txBody>
      </p:sp>
      <p:sp>
        <p:nvSpPr>
          <p:cNvPr id="3" name="Rectangle 2">
            <a:extLst>
              <a:ext uri="{FF2B5EF4-FFF2-40B4-BE49-F238E27FC236}">
                <a16:creationId xmlns:a16="http://schemas.microsoft.com/office/drawing/2014/main" id="{C18CA7B0-5604-43EC-8894-1AE510F1555D}"/>
              </a:ext>
            </a:extLst>
          </p:cNvPr>
          <p:cNvSpPr/>
          <p:nvPr/>
        </p:nvSpPr>
        <p:spPr>
          <a:xfrm>
            <a:off x="6629400" y="5038725"/>
            <a:ext cx="242136" cy="1431798"/>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9FF2923F-00D5-4463-81F7-140311D55D19}"/>
              </a:ext>
            </a:extLst>
          </p:cNvPr>
          <p:cNvCxnSpPr>
            <a:cxnSpLocks/>
          </p:cNvCxnSpPr>
          <p:nvPr/>
        </p:nvCxnSpPr>
        <p:spPr>
          <a:xfrm>
            <a:off x="6871536" y="5716887"/>
            <a:ext cx="672264" cy="4429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049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41" name="Picture 40" descr="Graphical user interface&#10;&#10;Description automatically generated">
            <a:extLst>
              <a:ext uri="{FF2B5EF4-FFF2-40B4-BE49-F238E27FC236}">
                <a16:creationId xmlns:a16="http://schemas.microsoft.com/office/drawing/2014/main" id="{2805EAC3-0B4F-4990-A3CE-D8769E5C0160}"/>
              </a:ext>
            </a:extLst>
          </p:cNvPr>
          <p:cNvPicPr>
            <a:picLocks noChangeAspect="1"/>
          </p:cNvPicPr>
          <p:nvPr/>
        </p:nvPicPr>
        <p:blipFill rotWithShape="1">
          <a:blip r:embed="rId3">
            <a:extLst>
              <a:ext uri="{28A0092B-C50C-407E-A947-70E740481C1C}">
                <a14:useLocalDpi xmlns:a14="http://schemas.microsoft.com/office/drawing/2010/main" val="0"/>
              </a:ext>
            </a:extLst>
          </a:blip>
          <a:srcRect l="25551" t="11751" r="24834" b="29017"/>
          <a:stretch/>
        </p:blipFill>
        <p:spPr>
          <a:xfrm>
            <a:off x="6721833" y="2533466"/>
            <a:ext cx="2024545" cy="2072082"/>
          </a:xfrm>
          <a:prstGeom prst="rect">
            <a:avLst/>
          </a:prstGeom>
        </p:spPr>
      </p:pic>
      <p:cxnSp>
        <p:nvCxnSpPr>
          <p:cNvPr id="44" name="Straight Arrow Connector 43">
            <a:extLst>
              <a:ext uri="{FF2B5EF4-FFF2-40B4-BE49-F238E27FC236}">
                <a16:creationId xmlns:a16="http://schemas.microsoft.com/office/drawing/2014/main" id="{A4BC6E93-7245-4060-B00A-E168A5D7A4EB}"/>
              </a:ext>
            </a:extLst>
          </p:cNvPr>
          <p:cNvCxnSpPr>
            <a:cxnSpLocks/>
          </p:cNvCxnSpPr>
          <p:nvPr/>
        </p:nvCxnSpPr>
        <p:spPr>
          <a:xfrm flipH="1" flipV="1">
            <a:off x="5991349" y="2533466"/>
            <a:ext cx="1053706" cy="1809935"/>
          </a:xfrm>
          <a:prstGeom prst="straightConnector1">
            <a:avLst/>
          </a:prstGeom>
          <a:ln w="28575">
            <a:solidFill>
              <a:srgbClr val="7D52B5"/>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937C3A0-54C1-4449-A8D7-E5AF322D5860}"/>
              </a:ext>
            </a:extLst>
          </p:cNvPr>
          <p:cNvCxnSpPr>
            <a:cxnSpLocks/>
            <a:endCxn id="53" idx="1"/>
          </p:cNvCxnSpPr>
          <p:nvPr/>
        </p:nvCxnSpPr>
        <p:spPr>
          <a:xfrm flipV="1">
            <a:off x="8382000" y="3429000"/>
            <a:ext cx="1060891" cy="64389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4132A41A-ACC0-4D23-9547-848AB9E76910}"/>
              </a:ext>
            </a:extLst>
          </p:cNvPr>
          <p:cNvPicPr>
            <a:picLocks noChangeAspect="1"/>
          </p:cNvPicPr>
          <p:nvPr/>
        </p:nvPicPr>
        <p:blipFill rotWithShape="1">
          <a:blip r:embed="rId4">
            <a:extLst>
              <a:ext uri="{28A0092B-C50C-407E-A947-70E740481C1C}">
                <a14:useLocalDpi xmlns:a14="http://schemas.microsoft.com/office/drawing/2010/main" val="0"/>
              </a:ext>
            </a:extLst>
          </a:blip>
          <a:srcRect t="19723" r="1633"/>
          <a:stretch/>
        </p:blipFill>
        <p:spPr>
          <a:xfrm>
            <a:off x="631458" y="2112304"/>
            <a:ext cx="5383703" cy="2914405"/>
          </a:xfrm>
          <a:prstGeom prst="rect">
            <a:avLst/>
          </a:prstGeom>
        </p:spPr>
      </p:pic>
      <p:pic>
        <p:nvPicPr>
          <p:cNvPr id="53" name="Picture 52" descr="Graphical user interface, text&#10;&#10;Description automatically generated">
            <a:extLst>
              <a:ext uri="{FF2B5EF4-FFF2-40B4-BE49-F238E27FC236}">
                <a16:creationId xmlns:a16="http://schemas.microsoft.com/office/drawing/2014/main" id="{C8A21136-6969-45A0-8FFD-250D7CBA87AF}"/>
              </a:ext>
            </a:extLst>
          </p:cNvPr>
          <p:cNvPicPr>
            <a:picLocks noChangeAspect="1"/>
          </p:cNvPicPr>
          <p:nvPr/>
        </p:nvPicPr>
        <p:blipFill rotWithShape="1">
          <a:blip r:embed="rId5">
            <a:extLst>
              <a:ext uri="{28A0092B-C50C-407E-A947-70E740481C1C}">
                <a14:useLocalDpi xmlns:a14="http://schemas.microsoft.com/office/drawing/2010/main" val="0"/>
              </a:ext>
            </a:extLst>
          </a:blip>
          <a:srcRect l="26543" t="19029" r="26663" b="7916"/>
          <a:stretch/>
        </p:blipFill>
        <p:spPr>
          <a:xfrm>
            <a:off x="9442891" y="2011867"/>
            <a:ext cx="2117651" cy="2834266"/>
          </a:xfrm>
          <a:prstGeom prst="rect">
            <a:avLst/>
          </a:prstGeom>
        </p:spPr>
      </p:pic>
      <p:sp>
        <p:nvSpPr>
          <p:cNvPr id="61" name="TextBox 60">
            <a:extLst>
              <a:ext uri="{FF2B5EF4-FFF2-40B4-BE49-F238E27FC236}">
                <a16:creationId xmlns:a16="http://schemas.microsoft.com/office/drawing/2014/main" id="{82086111-7597-419D-B65F-3BBDAD83B4AE}"/>
              </a:ext>
            </a:extLst>
          </p:cNvPr>
          <p:cNvSpPr txBox="1"/>
          <p:nvPr/>
        </p:nvSpPr>
        <p:spPr>
          <a:xfrm>
            <a:off x="933572" y="1208324"/>
            <a:ext cx="4779476" cy="369332"/>
          </a:xfrm>
          <a:prstGeom prst="rect">
            <a:avLst/>
          </a:prstGeom>
          <a:noFill/>
        </p:spPr>
        <p:txBody>
          <a:bodyPr wrap="square" rtlCol="0">
            <a:spAutoFit/>
          </a:bodyPr>
          <a:lstStyle/>
          <a:p>
            <a:pPr algn="ctr"/>
            <a:r>
              <a:rPr lang="ro-RO" dirty="0"/>
              <a:t>Adăugare cazare și vizualizare cazări</a:t>
            </a:r>
          </a:p>
        </p:txBody>
      </p:sp>
      <p:sp>
        <p:nvSpPr>
          <p:cNvPr id="62" name="TextBox 61">
            <a:extLst>
              <a:ext uri="{FF2B5EF4-FFF2-40B4-BE49-F238E27FC236}">
                <a16:creationId xmlns:a16="http://schemas.microsoft.com/office/drawing/2014/main" id="{BB810741-5549-4E8F-B369-E12BDEB012FD}"/>
              </a:ext>
            </a:extLst>
          </p:cNvPr>
          <p:cNvSpPr txBox="1"/>
          <p:nvPr/>
        </p:nvSpPr>
        <p:spPr>
          <a:xfrm>
            <a:off x="6580695" y="5669514"/>
            <a:ext cx="4529630" cy="276999"/>
          </a:xfrm>
          <a:prstGeom prst="rect">
            <a:avLst/>
          </a:prstGeom>
          <a:noFill/>
        </p:spPr>
        <p:txBody>
          <a:bodyPr wrap="square" rtlCol="0">
            <a:spAutoFit/>
          </a:bodyPr>
          <a:lstStyle/>
          <a:p>
            <a:pPr algn="ctr"/>
            <a:r>
              <a:rPr lang="ro-RO" sz="1200" i="1" dirty="0">
                <a:solidFill>
                  <a:srgbClr val="FF0000"/>
                </a:solidFill>
              </a:rPr>
              <a:t>Acțiunea de ștergere este posibilă doar din contul de administrator</a:t>
            </a:r>
          </a:p>
        </p:txBody>
      </p:sp>
      <p:sp>
        <p:nvSpPr>
          <p:cNvPr id="63" name="Rectangle 62">
            <a:extLst>
              <a:ext uri="{FF2B5EF4-FFF2-40B4-BE49-F238E27FC236}">
                <a16:creationId xmlns:a16="http://schemas.microsoft.com/office/drawing/2014/main" id="{99CE131F-1D12-4989-92A0-18A70772DF36}"/>
              </a:ext>
            </a:extLst>
          </p:cNvPr>
          <p:cNvSpPr/>
          <p:nvPr/>
        </p:nvSpPr>
        <p:spPr>
          <a:xfrm>
            <a:off x="5653089" y="2911602"/>
            <a:ext cx="338260" cy="21151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id="{9EF7C896-61AB-480E-9AE0-E06ECEFAA681}"/>
              </a:ext>
            </a:extLst>
          </p:cNvPr>
          <p:cNvCxnSpPr>
            <a:cxnSpLocks/>
          </p:cNvCxnSpPr>
          <p:nvPr/>
        </p:nvCxnSpPr>
        <p:spPr>
          <a:xfrm>
            <a:off x="6015161" y="5021044"/>
            <a:ext cx="747882" cy="731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049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5" name="Picture 4" descr="Graphical user interface&#10;&#10;Description automatically generated">
            <a:extLst>
              <a:ext uri="{FF2B5EF4-FFF2-40B4-BE49-F238E27FC236}">
                <a16:creationId xmlns:a16="http://schemas.microsoft.com/office/drawing/2014/main" id="{7D1A1EBA-0CF2-4E04-92BD-8C70EB4EEBA2}"/>
              </a:ext>
            </a:extLst>
          </p:cNvPr>
          <p:cNvPicPr>
            <a:picLocks noChangeAspect="1"/>
          </p:cNvPicPr>
          <p:nvPr/>
        </p:nvPicPr>
        <p:blipFill rotWithShape="1">
          <a:blip r:embed="rId3">
            <a:extLst>
              <a:ext uri="{28A0092B-C50C-407E-A947-70E740481C1C}">
                <a14:useLocalDpi xmlns:a14="http://schemas.microsoft.com/office/drawing/2010/main" val="0"/>
              </a:ext>
            </a:extLst>
          </a:blip>
          <a:srcRect l="24453" t="19877" r="28032" b="5147"/>
          <a:stretch/>
        </p:blipFill>
        <p:spPr>
          <a:xfrm>
            <a:off x="7683434" y="1997618"/>
            <a:ext cx="2494973" cy="3375053"/>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EC8592F9-0CCE-40D4-9938-AB1F7D3C1684}"/>
              </a:ext>
            </a:extLst>
          </p:cNvPr>
          <p:cNvPicPr>
            <a:picLocks noChangeAspect="1"/>
          </p:cNvPicPr>
          <p:nvPr/>
        </p:nvPicPr>
        <p:blipFill rotWithShape="1">
          <a:blip r:embed="rId4">
            <a:extLst>
              <a:ext uri="{28A0092B-C50C-407E-A947-70E740481C1C}">
                <a14:useLocalDpi xmlns:a14="http://schemas.microsoft.com/office/drawing/2010/main" val="0"/>
              </a:ext>
            </a:extLst>
          </a:blip>
          <a:srcRect l="22564" t="15133" r="21829" b="28069"/>
          <a:stretch/>
        </p:blipFill>
        <p:spPr>
          <a:xfrm>
            <a:off x="2013593" y="2517992"/>
            <a:ext cx="2665821" cy="2334307"/>
          </a:xfrm>
          <a:prstGeom prst="rect">
            <a:avLst/>
          </a:prstGeom>
        </p:spPr>
      </p:pic>
      <p:sp>
        <p:nvSpPr>
          <p:cNvPr id="3" name="Oval 2">
            <a:extLst>
              <a:ext uri="{FF2B5EF4-FFF2-40B4-BE49-F238E27FC236}">
                <a16:creationId xmlns:a16="http://schemas.microsoft.com/office/drawing/2014/main" id="{5371D22F-85A0-4BA7-BFB1-23C3362A12A5}"/>
              </a:ext>
            </a:extLst>
          </p:cNvPr>
          <p:cNvSpPr/>
          <p:nvPr/>
        </p:nvSpPr>
        <p:spPr>
          <a:xfrm>
            <a:off x="2352675" y="3295650"/>
            <a:ext cx="2036444" cy="3714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866D1EB-70EA-4F22-967C-C521A8704B96}"/>
              </a:ext>
            </a:extLst>
          </p:cNvPr>
          <p:cNvCxnSpPr>
            <a:stCxn id="3" idx="6"/>
            <a:endCxn id="5" idx="1"/>
          </p:cNvCxnSpPr>
          <p:nvPr/>
        </p:nvCxnSpPr>
        <p:spPr>
          <a:xfrm>
            <a:off x="4389119" y="3481388"/>
            <a:ext cx="3294315" cy="2037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26187E8-D762-4503-8613-E1348D07B3EA}"/>
              </a:ext>
            </a:extLst>
          </p:cNvPr>
          <p:cNvSpPr txBox="1"/>
          <p:nvPr/>
        </p:nvSpPr>
        <p:spPr>
          <a:xfrm>
            <a:off x="933572" y="1208324"/>
            <a:ext cx="9505828" cy="369332"/>
          </a:xfrm>
          <a:prstGeom prst="rect">
            <a:avLst/>
          </a:prstGeom>
          <a:noFill/>
        </p:spPr>
        <p:txBody>
          <a:bodyPr wrap="square" rtlCol="0">
            <a:spAutoFit/>
          </a:bodyPr>
          <a:lstStyle/>
          <a:p>
            <a:pPr algn="ctr"/>
            <a:r>
              <a:rPr lang="ro-RO" dirty="0"/>
              <a:t>Adăugare / Ștergere imagini dintr-o galerie foto (acțiune posibilă doar din contul de administrator)</a:t>
            </a:r>
          </a:p>
        </p:txBody>
      </p:sp>
    </p:spTree>
    <p:extLst>
      <p:ext uri="{BB962C8B-B14F-4D97-AF65-F5344CB8AC3E}">
        <p14:creationId xmlns:p14="http://schemas.microsoft.com/office/powerpoint/2010/main" val="32245092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318237"/>
            <a:ext cx="10691446" cy="369332"/>
          </a:xfrm>
          <a:prstGeom prst="rect">
            <a:avLst/>
          </a:prstGeom>
          <a:noFill/>
        </p:spPr>
        <p:txBody>
          <a:bodyPr wrap="square" rtlCol="0">
            <a:spAutoFit/>
          </a:bodyPr>
          <a:lstStyle/>
          <a:p>
            <a:pPr algn="ctr"/>
            <a:r>
              <a:rPr lang="ro-RO" dirty="0"/>
              <a:t>Pagina principală (Acasă)</a:t>
            </a:r>
          </a:p>
        </p:txBody>
      </p:sp>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11" name="Picture 10">
            <a:extLst>
              <a:ext uri="{FF2B5EF4-FFF2-40B4-BE49-F238E27FC236}">
                <a16:creationId xmlns:a16="http://schemas.microsoft.com/office/drawing/2014/main" id="{17467611-BF93-4B4B-AE97-45F63BBBB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750" y="1826314"/>
            <a:ext cx="5281250" cy="4385734"/>
          </a:xfrm>
          <a:prstGeom prst="rect">
            <a:avLst/>
          </a:prstGeom>
        </p:spPr>
      </p:pic>
      <p:pic>
        <p:nvPicPr>
          <p:cNvPr id="16" name="Picture 15" descr="Text&#10;&#10;Description automatically generated">
            <a:extLst>
              <a:ext uri="{FF2B5EF4-FFF2-40B4-BE49-F238E27FC236}">
                <a16:creationId xmlns:a16="http://schemas.microsoft.com/office/drawing/2014/main" id="{BB6A2944-1845-46C5-A094-96F4165E6CBD}"/>
              </a:ext>
            </a:extLst>
          </p:cNvPr>
          <p:cNvPicPr>
            <a:picLocks noChangeAspect="1"/>
          </p:cNvPicPr>
          <p:nvPr/>
        </p:nvPicPr>
        <p:blipFill rotWithShape="1">
          <a:blip r:embed="rId4">
            <a:extLst>
              <a:ext uri="{28A0092B-C50C-407E-A947-70E740481C1C}">
                <a14:useLocalDpi xmlns:a14="http://schemas.microsoft.com/office/drawing/2010/main" val="0"/>
              </a:ext>
            </a:extLst>
          </a:blip>
          <a:srcRect t="3761" b="13714"/>
          <a:stretch/>
        </p:blipFill>
        <p:spPr>
          <a:xfrm>
            <a:off x="6165180" y="1826314"/>
            <a:ext cx="5276543" cy="4385734"/>
          </a:xfrm>
          <a:prstGeom prst="rect">
            <a:avLst/>
          </a:prstGeom>
        </p:spPr>
      </p:pic>
    </p:spTree>
    <p:extLst>
      <p:ext uri="{BB962C8B-B14F-4D97-AF65-F5344CB8AC3E}">
        <p14:creationId xmlns:p14="http://schemas.microsoft.com/office/powerpoint/2010/main" val="248476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318237"/>
            <a:ext cx="10691446" cy="369332"/>
          </a:xfrm>
          <a:prstGeom prst="rect">
            <a:avLst/>
          </a:prstGeom>
          <a:noFill/>
        </p:spPr>
        <p:txBody>
          <a:bodyPr wrap="square" rtlCol="0">
            <a:spAutoFit/>
          </a:bodyPr>
          <a:lstStyle/>
          <a:p>
            <a:pPr algn="ctr"/>
            <a:r>
              <a:rPr lang="ro-RO" dirty="0"/>
              <a:t>Pagini pentru obiective turistice</a:t>
            </a:r>
          </a:p>
        </p:txBody>
      </p:sp>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4" name="Picture 3">
            <a:extLst>
              <a:ext uri="{FF2B5EF4-FFF2-40B4-BE49-F238E27FC236}">
                <a16:creationId xmlns:a16="http://schemas.microsoft.com/office/drawing/2014/main" id="{5CB70C8A-813C-4AFB-903D-F7F118C8D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77" y="2042485"/>
            <a:ext cx="3011177" cy="3031185"/>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0010A84-5383-4691-B175-3BA77A759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3156" y="2042485"/>
            <a:ext cx="2968625" cy="3126252"/>
          </a:xfrm>
          <a:prstGeom prst="rect">
            <a:avLst/>
          </a:prstGeom>
        </p:spPr>
      </p:pic>
      <p:pic>
        <p:nvPicPr>
          <p:cNvPr id="14" name="Picture 13" descr="Text&#10;&#10;Description automatically generated">
            <a:extLst>
              <a:ext uri="{FF2B5EF4-FFF2-40B4-BE49-F238E27FC236}">
                <a16:creationId xmlns:a16="http://schemas.microsoft.com/office/drawing/2014/main" id="{4B444F12-C4E4-48FF-8DA8-107D0ACED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3099" y="3029739"/>
            <a:ext cx="2968624" cy="3156220"/>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09C762AE-F6B3-4D0A-A568-C2D96FF84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9659" y="3385167"/>
            <a:ext cx="3002740" cy="2800792"/>
          </a:xfrm>
          <a:prstGeom prst="rect">
            <a:avLst/>
          </a:prstGeom>
        </p:spPr>
      </p:pic>
    </p:spTree>
    <p:extLst>
      <p:ext uri="{BB962C8B-B14F-4D97-AF65-F5344CB8AC3E}">
        <p14:creationId xmlns:p14="http://schemas.microsoft.com/office/powerpoint/2010/main" val="3926633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318237"/>
            <a:ext cx="10691446" cy="369332"/>
          </a:xfrm>
          <a:prstGeom prst="rect">
            <a:avLst/>
          </a:prstGeom>
          <a:noFill/>
        </p:spPr>
        <p:txBody>
          <a:bodyPr wrap="square" rtlCol="0">
            <a:spAutoFit/>
          </a:bodyPr>
          <a:lstStyle/>
          <a:p>
            <a:pPr algn="ctr"/>
            <a:r>
              <a:rPr lang="ro-RO" dirty="0"/>
              <a:t>Pagini pentru mai multe informații</a:t>
            </a:r>
          </a:p>
        </p:txBody>
      </p:sp>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16" name="Picture 15" descr="Graphical user interface, application, PowerPoint&#10;&#10;Description automatically generated">
            <a:extLst>
              <a:ext uri="{FF2B5EF4-FFF2-40B4-BE49-F238E27FC236}">
                <a16:creationId xmlns:a16="http://schemas.microsoft.com/office/drawing/2014/main" id="{A4E93D02-400E-48A0-BC10-FB4AC3332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473" y="4430405"/>
            <a:ext cx="1861558" cy="1793946"/>
          </a:xfrm>
          <a:prstGeom prst="rect">
            <a:avLst/>
          </a:prstGeom>
        </p:spPr>
      </p:pic>
      <p:pic>
        <p:nvPicPr>
          <p:cNvPr id="19" name="Picture 18" descr="Graphical user interface&#10;&#10;Description automatically generated">
            <a:extLst>
              <a:ext uri="{FF2B5EF4-FFF2-40B4-BE49-F238E27FC236}">
                <a16:creationId xmlns:a16="http://schemas.microsoft.com/office/drawing/2014/main" id="{EEB25FA2-A204-4DE7-A910-36CBEEA70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06" y="2405848"/>
            <a:ext cx="1825177" cy="1722579"/>
          </a:xfrm>
          <a:prstGeom prst="rect">
            <a:avLst/>
          </a:prstGeom>
        </p:spPr>
      </p:pic>
      <p:pic>
        <p:nvPicPr>
          <p:cNvPr id="21" name="Picture 20" descr="Graphical user interface, Word&#10;&#10;Description automatically generated">
            <a:extLst>
              <a:ext uri="{FF2B5EF4-FFF2-40B4-BE49-F238E27FC236}">
                <a16:creationId xmlns:a16="http://schemas.microsoft.com/office/drawing/2014/main" id="{160F6F93-B577-4EEB-A84A-3A44B5B1C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9396" y="2405848"/>
            <a:ext cx="1861559" cy="1722579"/>
          </a:xfrm>
          <a:prstGeom prst="rect">
            <a:avLst/>
          </a:prstGeom>
        </p:spPr>
      </p:pic>
      <p:pic>
        <p:nvPicPr>
          <p:cNvPr id="23" name="Picture 22" descr="Graphical user interface, Word, website&#10;&#10;Description automatically generated">
            <a:extLst>
              <a:ext uri="{FF2B5EF4-FFF2-40B4-BE49-F238E27FC236}">
                <a16:creationId xmlns:a16="http://schemas.microsoft.com/office/drawing/2014/main" id="{D518B008-7CFE-442E-BD5A-2F91B38487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953" y="4430404"/>
            <a:ext cx="1861558" cy="1793947"/>
          </a:xfrm>
          <a:prstGeom prst="rect">
            <a:avLst/>
          </a:prstGeom>
        </p:spPr>
      </p:pic>
      <p:pic>
        <p:nvPicPr>
          <p:cNvPr id="25" name="Picture 24" descr="Graphical user interface, application, website&#10;&#10;Description automatically generated">
            <a:extLst>
              <a:ext uri="{FF2B5EF4-FFF2-40B4-BE49-F238E27FC236}">
                <a16:creationId xmlns:a16="http://schemas.microsoft.com/office/drawing/2014/main" id="{95441C8D-7F4F-4B75-8F77-C62B338E1C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2433" y="4430406"/>
            <a:ext cx="1861559" cy="1793948"/>
          </a:xfrm>
          <a:prstGeom prst="rect">
            <a:avLst/>
          </a:prstGeom>
        </p:spPr>
      </p:pic>
      <p:pic>
        <p:nvPicPr>
          <p:cNvPr id="27" name="Picture 26" descr="Graphical user interface, application, Word&#10;&#10;Description automatically generated">
            <a:extLst>
              <a:ext uri="{FF2B5EF4-FFF2-40B4-BE49-F238E27FC236}">
                <a16:creationId xmlns:a16="http://schemas.microsoft.com/office/drawing/2014/main" id="{E0DBE270-8135-4752-B084-F85814E513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007" y="4430406"/>
            <a:ext cx="1825178" cy="1793948"/>
          </a:xfrm>
          <a:prstGeom prst="rect">
            <a:avLst/>
          </a:prstGeom>
        </p:spPr>
      </p:pic>
      <p:pic>
        <p:nvPicPr>
          <p:cNvPr id="29" name="Picture 28" descr="Graphical user interface, website&#10;&#10;Description automatically generated">
            <a:extLst>
              <a:ext uri="{FF2B5EF4-FFF2-40B4-BE49-F238E27FC236}">
                <a16:creationId xmlns:a16="http://schemas.microsoft.com/office/drawing/2014/main" id="{238F5875-9626-4A00-8FC1-1641F0A4B6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7550" y="4430405"/>
            <a:ext cx="1861558" cy="1793946"/>
          </a:xfrm>
          <a:prstGeom prst="rect">
            <a:avLst/>
          </a:prstGeom>
        </p:spPr>
      </p:pic>
      <p:pic>
        <p:nvPicPr>
          <p:cNvPr id="31" name="Picture 30">
            <a:extLst>
              <a:ext uri="{FF2B5EF4-FFF2-40B4-BE49-F238E27FC236}">
                <a16:creationId xmlns:a16="http://schemas.microsoft.com/office/drawing/2014/main" id="{42949D32-98C6-46B9-B9E7-65B12A4B67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12338" y="2103869"/>
            <a:ext cx="1760943" cy="1752976"/>
          </a:xfrm>
          <a:prstGeom prst="rect">
            <a:avLst/>
          </a:prstGeom>
        </p:spPr>
      </p:pic>
      <p:pic>
        <p:nvPicPr>
          <p:cNvPr id="33" name="Picture 32">
            <a:extLst>
              <a:ext uri="{FF2B5EF4-FFF2-40B4-BE49-F238E27FC236}">
                <a16:creationId xmlns:a16="http://schemas.microsoft.com/office/drawing/2014/main" id="{83901F01-4BD8-4831-AC64-129C62CBA3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95223" y="2103869"/>
            <a:ext cx="1760943" cy="1752976"/>
          </a:xfrm>
          <a:prstGeom prst="rect">
            <a:avLst/>
          </a:prstGeom>
        </p:spPr>
      </p:pic>
      <p:pic>
        <p:nvPicPr>
          <p:cNvPr id="34" name="Picture 33" descr="Graphical user interface, application&#10;&#10;Description automatically generated">
            <a:extLst>
              <a:ext uri="{FF2B5EF4-FFF2-40B4-BE49-F238E27FC236}">
                <a16:creationId xmlns:a16="http://schemas.microsoft.com/office/drawing/2014/main" id="{9878C9CD-621E-4149-89B4-88F50E7A2D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82435" y="1766968"/>
            <a:ext cx="2603634" cy="2487983"/>
          </a:xfrm>
          <a:prstGeom prst="rect">
            <a:avLst/>
          </a:prstGeom>
        </p:spPr>
      </p:pic>
      <p:pic>
        <p:nvPicPr>
          <p:cNvPr id="35" name="Picture 34">
            <a:extLst>
              <a:ext uri="{FF2B5EF4-FFF2-40B4-BE49-F238E27FC236}">
                <a16:creationId xmlns:a16="http://schemas.microsoft.com/office/drawing/2014/main" id="{E1B6C199-15DD-45B8-B2CA-9CDD2D7E72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8006" y="381290"/>
            <a:ext cx="1825177" cy="1722579"/>
          </a:xfrm>
          <a:prstGeom prst="rect">
            <a:avLst/>
          </a:prstGeom>
        </p:spPr>
      </p:pic>
      <p:pic>
        <p:nvPicPr>
          <p:cNvPr id="36" name="Picture 35" descr="Graphical user interface&#10;&#10;Description automatically generated">
            <a:extLst>
              <a:ext uri="{FF2B5EF4-FFF2-40B4-BE49-F238E27FC236}">
                <a16:creationId xmlns:a16="http://schemas.microsoft.com/office/drawing/2014/main" id="{05E3A7CF-AD83-4219-9B20-AD35737CC93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69396" y="381290"/>
            <a:ext cx="1844596" cy="1722579"/>
          </a:xfrm>
          <a:prstGeom prst="rect">
            <a:avLst/>
          </a:prstGeom>
        </p:spPr>
      </p:pic>
    </p:spTree>
    <p:extLst>
      <p:ext uri="{BB962C8B-B14F-4D97-AF65-F5344CB8AC3E}">
        <p14:creationId xmlns:p14="http://schemas.microsoft.com/office/powerpoint/2010/main" val="4190281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318237"/>
            <a:ext cx="10691446" cy="369332"/>
          </a:xfrm>
          <a:prstGeom prst="rect">
            <a:avLst/>
          </a:prstGeom>
          <a:noFill/>
        </p:spPr>
        <p:txBody>
          <a:bodyPr wrap="square" rtlCol="0">
            <a:spAutoFit/>
          </a:bodyPr>
          <a:lstStyle/>
          <a:p>
            <a:pPr algn="ctr"/>
            <a:r>
              <a:rPr lang="ro-RO" dirty="0"/>
              <a:t>Pagini cu galerii foto</a:t>
            </a:r>
          </a:p>
        </p:txBody>
      </p:sp>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5" name="Picture 4">
            <a:extLst>
              <a:ext uri="{FF2B5EF4-FFF2-40B4-BE49-F238E27FC236}">
                <a16:creationId xmlns:a16="http://schemas.microsoft.com/office/drawing/2014/main" id="{7F656EEC-E41D-4357-9C1B-F94BDDF76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088" y="2225564"/>
            <a:ext cx="3153824" cy="2965075"/>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2B1C0B30-A2EC-4923-8F1D-46751CEE25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70" y="3882827"/>
            <a:ext cx="3162036" cy="2492670"/>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0C519163-B677-4D18-BB65-72E55C7E5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77" y="1215002"/>
            <a:ext cx="3153823" cy="249267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DC22BAF4-834D-4D97-A7AB-17E20F8B4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0560" y="1215002"/>
            <a:ext cx="3145610" cy="2492670"/>
          </a:xfrm>
          <a:prstGeom prst="rect">
            <a:avLst/>
          </a:prstGeom>
        </p:spPr>
      </p:pic>
      <p:pic>
        <p:nvPicPr>
          <p:cNvPr id="19" name="Picture 18" descr="Graphical user interface, application, PowerPoint&#10;&#10;Description automatically generated">
            <a:extLst>
              <a:ext uri="{FF2B5EF4-FFF2-40B4-BE49-F238E27FC236}">
                <a16:creationId xmlns:a16="http://schemas.microsoft.com/office/drawing/2014/main" id="{6CD84E3A-CF99-428C-9511-40AD617F22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914" y="3882827"/>
            <a:ext cx="3134809" cy="2492671"/>
          </a:xfrm>
          <a:prstGeom prst="rect">
            <a:avLst/>
          </a:prstGeom>
        </p:spPr>
      </p:pic>
    </p:spTree>
    <p:extLst>
      <p:ext uri="{BB962C8B-B14F-4D97-AF65-F5344CB8AC3E}">
        <p14:creationId xmlns:p14="http://schemas.microsoft.com/office/powerpoint/2010/main" val="258561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37199" y="356780"/>
            <a:ext cx="5244151" cy="5836662"/>
          </a:xfrm>
          <a:prstGeom prst="rect">
            <a:avLst/>
          </a:prstGeom>
          <a:noFill/>
        </p:spPr>
        <p:txBody>
          <a:bodyPr wrap="square" rtlCol="0">
            <a:spAutoFit/>
          </a:bodyPr>
          <a:lstStyle/>
          <a:p>
            <a:r>
              <a:rPr lang="ro-RO" sz="4400" b="1" dirty="0"/>
              <a:t>Cuprins:</a:t>
            </a:r>
            <a:endParaRPr lang="en-US" sz="2000" dirty="0"/>
          </a:p>
          <a:p>
            <a:pPr marL="800100" lvl="1" indent="-342900">
              <a:lnSpc>
                <a:spcPct val="200000"/>
              </a:lnSpc>
              <a:buFont typeface="Arial" panose="020B0604020202020204" pitchFamily="34" charset="0"/>
              <a:buChar char="•"/>
            </a:pPr>
            <a:r>
              <a:rPr lang="ro-RO" sz="2400" b="1" dirty="0"/>
              <a:t>Introducere</a:t>
            </a:r>
          </a:p>
          <a:p>
            <a:pPr marL="800100" lvl="1" indent="-342900">
              <a:lnSpc>
                <a:spcPct val="200000"/>
              </a:lnSpc>
              <a:buFont typeface="Arial" panose="020B0604020202020204" pitchFamily="34" charset="0"/>
              <a:buChar char="•"/>
            </a:pPr>
            <a:r>
              <a:rPr lang="ro-RO" sz="2400" b="1" dirty="0"/>
              <a:t>Tehnologii utilizate</a:t>
            </a:r>
            <a:endParaRPr lang="en-US" sz="2400" b="1" dirty="0"/>
          </a:p>
          <a:p>
            <a:pPr marL="800100" lvl="1" indent="-342900">
              <a:lnSpc>
                <a:spcPct val="200000"/>
              </a:lnSpc>
              <a:buFont typeface="Arial" panose="020B0604020202020204" pitchFamily="34" charset="0"/>
              <a:buChar char="•"/>
            </a:pPr>
            <a:r>
              <a:rPr lang="ro-RO" sz="2400" b="1" dirty="0"/>
              <a:t>Structura bazei de date</a:t>
            </a:r>
          </a:p>
          <a:p>
            <a:pPr marL="800100" lvl="1" indent="-342900">
              <a:lnSpc>
                <a:spcPct val="200000"/>
              </a:lnSpc>
              <a:buFont typeface="Arial" panose="020B0604020202020204" pitchFamily="34" charset="0"/>
              <a:buChar char="•"/>
            </a:pPr>
            <a:r>
              <a:rPr lang="ro-RO" sz="2400" b="1" dirty="0"/>
              <a:t>Diagrama cazurilor de utilizare</a:t>
            </a:r>
          </a:p>
          <a:p>
            <a:pPr marL="800100" lvl="1" indent="-342900">
              <a:lnSpc>
                <a:spcPct val="200000"/>
              </a:lnSpc>
              <a:buFont typeface="Arial" panose="020B0604020202020204" pitchFamily="34" charset="0"/>
              <a:buChar char="•"/>
            </a:pPr>
            <a:r>
              <a:rPr lang="ro-RO" sz="2400" b="1" dirty="0"/>
              <a:t>Structura site-ului web</a:t>
            </a:r>
          </a:p>
          <a:p>
            <a:pPr marL="800100" lvl="1" indent="-342900">
              <a:lnSpc>
                <a:spcPct val="200000"/>
              </a:lnSpc>
              <a:buFont typeface="Arial" panose="020B0604020202020204" pitchFamily="34" charset="0"/>
              <a:buChar char="•"/>
            </a:pPr>
            <a:r>
              <a:rPr lang="ro-RO" sz="2400" b="1" dirty="0"/>
              <a:t>Concluzii</a:t>
            </a:r>
          </a:p>
          <a:p>
            <a:pPr marL="800100" lvl="1" indent="-342900">
              <a:lnSpc>
                <a:spcPct val="200000"/>
              </a:lnSpc>
              <a:buFont typeface="Arial" panose="020B0604020202020204" pitchFamily="34" charset="0"/>
              <a:buChar char="•"/>
            </a:pPr>
            <a:r>
              <a:rPr lang="ro-RO" sz="2400" b="1" dirty="0"/>
              <a:t>Bibliografie</a:t>
            </a:r>
            <a:endParaRPr lang="en-US" sz="2000" b="1" dirty="0"/>
          </a:p>
        </p:txBody>
      </p:sp>
      <p:sp>
        <p:nvSpPr>
          <p:cNvPr id="7" name="TextBox 6">
            <a:extLst>
              <a:ext uri="{FF2B5EF4-FFF2-40B4-BE49-F238E27FC236}">
                <a16:creationId xmlns:a16="http://schemas.microsoft.com/office/drawing/2014/main" id="{3A470E43-6D05-47B1-AA63-7ADAA4C50658}"/>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4189C1A4-643A-49F4-A9B5-9A48E861753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3" name="Picture 2" descr="Graphical user interface, website&#10;&#10;Description automatically generated">
            <a:extLst>
              <a:ext uri="{FF2B5EF4-FFF2-40B4-BE49-F238E27FC236}">
                <a16:creationId xmlns:a16="http://schemas.microsoft.com/office/drawing/2014/main" id="{9257492B-1783-4616-833F-690BA3B03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5679" y="0"/>
            <a:ext cx="6146321" cy="6550223"/>
          </a:xfrm>
          <a:prstGeom prst="rect">
            <a:avLst/>
          </a:prstGeom>
        </p:spPr>
      </p:pic>
    </p:spTree>
    <p:extLst>
      <p:ext uri="{BB962C8B-B14F-4D97-AF65-F5344CB8AC3E}">
        <p14:creationId xmlns:p14="http://schemas.microsoft.com/office/powerpoint/2010/main" val="343165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318237"/>
            <a:ext cx="10691446" cy="369332"/>
          </a:xfrm>
          <a:prstGeom prst="rect">
            <a:avLst/>
          </a:prstGeom>
          <a:noFill/>
        </p:spPr>
        <p:txBody>
          <a:bodyPr wrap="square" rtlCol="0">
            <a:spAutoFit/>
          </a:bodyPr>
          <a:lstStyle/>
          <a:p>
            <a:pPr algn="ctr"/>
            <a:r>
              <a:rPr lang="ro-RO" dirty="0"/>
              <a:t>Pagina de contact</a:t>
            </a:r>
          </a:p>
        </p:txBody>
      </p:sp>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4" name="Picture 3" descr="Graphical user interface, website&#10;&#10;Description automatically generated">
            <a:extLst>
              <a:ext uri="{FF2B5EF4-FFF2-40B4-BE49-F238E27FC236}">
                <a16:creationId xmlns:a16="http://schemas.microsoft.com/office/drawing/2014/main" id="{65E12369-44CF-413A-8C28-80FCD0971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129" y="2033336"/>
            <a:ext cx="4393741" cy="4099403"/>
          </a:xfrm>
          <a:prstGeom prst="rect">
            <a:avLst/>
          </a:prstGeom>
        </p:spPr>
      </p:pic>
    </p:spTree>
    <p:extLst>
      <p:ext uri="{BB962C8B-B14F-4D97-AF65-F5344CB8AC3E}">
        <p14:creationId xmlns:p14="http://schemas.microsoft.com/office/powerpoint/2010/main" val="2926885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797784"/>
            <a:ext cx="10691446" cy="3262432"/>
          </a:xfrm>
          <a:prstGeom prst="rect">
            <a:avLst/>
          </a:prstGeom>
          <a:noFill/>
        </p:spPr>
        <p:txBody>
          <a:bodyPr wrap="square" rtlCol="0">
            <a:spAutoFit/>
          </a:bodyPr>
          <a:lstStyle/>
          <a:p>
            <a:r>
              <a:rPr lang="ro-RO" dirty="0"/>
              <a:t>	Acest site web a fost dezvoltat</a:t>
            </a:r>
            <a:r>
              <a:rPr lang="fr-FR" dirty="0"/>
              <a:t>a</a:t>
            </a:r>
            <a:r>
              <a:rPr lang="ro-RO" dirty="0"/>
              <a:t>t având</a:t>
            </a:r>
            <a:r>
              <a:rPr lang="fr-FR" dirty="0"/>
              <a:t> ca </a:t>
            </a:r>
            <a:r>
              <a:rPr lang="fr-FR" dirty="0" err="1"/>
              <a:t>scop</a:t>
            </a:r>
            <a:r>
              <a:rPr lang="fr-FR" dirty="0"/>
              <a:t> </a:t>
            </a:r>
            <a:r>
              <a:rPr lang="fr-FR" dirty="0" err="1"/>
              <a:t>prezentarea</a:t>
            </a:r>
            <a:r>
              <a:rPr lang="fr-FR" dirty="0"/>
              <a:t> </a:t>
            </a:r>
            <a:r>
              <a:rPr lang="fr-FR" dirty="0" err="1"/>
              <a:t>unei</a:t>
            </a:r>
            <a:r>
              <a:rPr lang="fr-FR" dirty="0"/>
              <a:t> </a:t>
            </a:r>
            <a:r>
              <a:rPr lang="fr-FR" dirty="0" err="1"/>
              <a:t>soluții</a:t>
            </a:r>
            <a:r>
              <a:rPr lang="fr-FR" dirty="0"/>
              <a:t> </a:t>
            </a:r>
            <a:r>
              <a:rPr lang="fr-FR" dirty="0" err="1"/>
              <a:t>noi</a:t>
            </a:r>
            <a:r>
              <a:rPr lang="fr-FR" dirty="0"/>
              <a:t>, </a:t>
            </a:r>
            <a:r>
              <a:rPr lang="fr-FR" dirty="0" err="1"/>
              <a:t>actuale</a:t>
            </a:r>
            <a:r>
              <a:rPr lang="fr-FR" dirty="0"/>
              <a:t>, </a:t>
            </a:r>
            <a:r>
              <a:rPr lang="fr-FR" dirty="0" err="1"/>
              <a:t>accesibilă</a:t>
            </a:r>
            <a:r>
              <a:rPr lang="fr-FR" dirty="0"/>
              <a:t> </a:t>
            </a:r>
            <a:r>
              <a:rPr lang="fr-FR" dirty="0" err="1"/>
              <a:t>tuturor</a:t>
            </a:r>
            <a:r>
              <a:rPr lang="fr-FR" dirty="0"/>
              <a:t>, </a:t>
            </a:r>
            <a:r>
              <a:rPr lang="fr-FR" dirty="0" err="1"/>
              <a:t>pentru</a:t>
            </a:r>
            <a:r>
              <a:rPr lang="fr-FR" dirty="0"/>
              <a:t> </a:t>
            </a:r>
            <a:r>
              <a:rPr lang="fr-FR" dirty="0" err="1"/>
              <a:t>promovarea</a:t>
            </a:r>
            <a:r>
              <a:rPr lang="fr-FR" dirty="0"/>
              <a:t> </a:t>
            </a:r>
            <a:r>
              <a:rPr lang="fr-FR" dirty="0" err="1"/>
              <a:t>turismului</a:t>
            </a:r>
            <a:r>
              <a:rPr lang="fr-FR" dirty="0"/>
              <a:t> </a:t>
            </a:r>
            <a:r>
              <a:rPr lang="fr-FR" dirty="0" err="1"/>
              <a:t>în</a:t>
            </a:r>
            <a:r>
              <a:rPr lang="fr-FR" dirty="0"/>
              <a:t> </a:t>
            </a:r>
            <a:r>
              <a:rPr lang="fr-FR" dirty="0" err="1"/>
              <a:t>comuna</a:t>
            </a:r>
            <a:r>
              <a:rPr lang="fr-FR" dirty="0"/>
              <a:t> </a:t>
            </a:r>
            <a:r>
              <a:rPr lang="fr-FR" dirty="0" err="1"/>
              <a:t>Eftimie</a:t>
            </a:r>
            <a:r>
              <a:rPr lang="fr-FR" dirty="0"/>
              <a:t> </a:t>
            </a:r>
            <a:r>
              <a:rPr lang="fr-FR" dirty="0" err="1"/>
              <a:t>Murgu</a:t>
            </a:r>
            <a:r>
              <a:rPr lang="fr-FR" dirty="0"/>
              <a:t> </a:t>
            </a:r>
            <a:r>
              <a:rPr lang="fr-FR" dirty="0" err="1"/>
              <a:t>din</a:t>
            </a:r>
            <a:r>
              <a:rPr lang="fr-FR" dirty="0"/>
              <a:t> </a:t>
            </a:r>
            <a:r>
              <a:rPr lang="fr-FR" dirty="0" err="1"/>
              <a:t>județul</a:t>
            </a:r>
            <a:r>
              <a:rPr lang="fr-FR" dirty="0"/>
              <a:t> </a:t>
            </a:r>
            <a:r>
              <a:rPr lang="fr-FR" dirty="0" err="1"/>
              <a:t>Caraș-Severin</a:t>
            </a:r>
            <a:r>
              <a:rPr lang="fr-FR" dirty="0"/>
              <a:t>, </a:t>
            </a:r>
            <a:r>
              <a:rPr lang="fr-FR" dirty="0" err="1"/>
              <a:t>România</a:t>
            </a:r>
            <a:r>
              <a:rPr lang="fr-FR" dirty="0"/>
              <a:t>.</a:t>
            </a:r>
            <a:endParaRPr lang="ro-RO" dirty="0"/>
          </a:p>
          <a:p>
            <a:endParaRPr lang="en-US" dirty="0"/>
          </a:p>
          <a:p>
            <a:r>
              <a:rPr lang="ro-RO" dirty="0"/>
              <a:t>	De asemenea, oferă avantaje multiple, deoarece </a:t>
            </a:r>
            <a:r>
              <a:rPr lang="fr-FR" dirty="0"/>
              <a:t>vine </a:t>
            </a:r>
            <a:r>
              <a:rPr lang="fr-FR" dirty="0" err="1"/>
              <a:t>atât</a:t>
            </a:r>
            <a:r>
              <a:rPr lang="fr-FR" dirty="0"/>
              <a:t> </a:t>
            </a:r>
            <a:r>
              <a:rPr lang="fr-FR" dirty="0" err="1"/>
              <a:t>în</a:t>
            </a:r>
            <a:r>
              <a:rPr lang="fr-FR" dirty="0"/>
              <a:t> </a:t>
            </a:r>
            <a:r>
              <a:rPr lang="fr-FR" dirty="0" err="1"/>
              <a:t>ajutorul</a:t>
            </a:r>
            <a:r>
              <a:rPr lang="fr-FR" dirty="0"/>
              <a:t> </a:t>
            </a:r>
            <a:r>
              <a:rPr lang="fr-FR" dirty="0" err="1"/>
              <a:t>localnicilor</a:t>
            </a:r>
            <a:r>
              <a:rPr lang="fr-FR" dirty="0"/>
              <a:t>, care </a:t>
            </a:r>
            <a:r>
              <a:rPr lang="fr-FR" dirty="0" err="1"/>
              <a:t>și</a:t>
            </a:r>
            <a:r>
              <a:rPr lang="fr-FR" dirty="0"/>
              <a:t>-au </a:t>
            </a:r>
            <a:r>
              <a:rPr lang="fr-FR" dirty="0" err="1"/>
              <a:t>deschis</a:t>
            </a:r>
            <a:r>
              <a:rPr lang="fr-FR" dirty="0"/>
              <a:t> </a:t>
            </a:r>
            <a:r>
              <a:rPr lang="fr-FR" dirty="0" err="1"/>
              <a:t>restaurante</a:t>
            </a:r>
            <a:r>
              <a:rPr lang="fr-FR" dirty="0"/>
              <a:t>, </a:t>
            </a:r>
            <a:r>
              <a:rPr lang="fr-FR" dirty="0" err="1"/>
              <a:t>pensiuni</a:t>
            </a:r>
            <a:r>
              <a:rPr lang="fr-FR" dirty="0"/>
              <a:t> </a:t>
            </a:r>
            <a:r>
              <a:rPr lang="fr-FR" dirty="0" err="1"/>
              <a:t>și</a:t>
            </a:r>
            <a:r>
              <a:rPr lang="fr-FR" dirty="0"/>
              <a:t> </a:t>
            </a:r>
            <a:r>
              <a:rPr lang="fr-FR" dirty="0" err="1"/>
              <a:t>oferă</a:t>
            </a:r>
            <a:r>
              <a:rPr lang="fr-FR" dirty="0"/>
              <a:t> </a:t>
            </a:r>
            <a:r>
              <a:rPr lang="fr-FR" dirty="0" err="1"/>
              <a:t>locuri</a:t>
            </a:r>
            <a:r>
              <a:rPr lang="fr-FR" dirty="0"/>
              <a:t> de </a:t>
            </a:r>
            <a:r>
              <a:rPr lang="fr-FR" dirty="0" err="1"/>
              <a:t>cazare</a:t>
            </a:r>
            <a:r>
              <a:rPr lang="fr-FR" dirty="0"/>
              <a:t> </a:t>
            </a:r>
            <a:r>
              <a:rPr lang="fr-FR" dirty="0" err="1"/>
              <a:t>pentru</a:t>
            </a:r>
            <a:r>
              <a:rPr lang="fr-FR" dirty="0"/>
              <a:t> </a:t>
            </a:r>
            <a:r>
              <a:rPr lang="fr-FR" dirty="0" err="1"/>
              <a:t>vizitatori</a:t>
            </a:r>
            <a:r>
              <a:rPr lang="fr-FR" dirty="0"/>
              <a:t>, </a:t>
            </a:r>
            <a:r>
              <a:rPr lang="fr-FR" dirty="0" err="1"/>
              <a:t>cât</a:t>
            </a:r>
            <a:r>
              <a:rPr lang="fr-FR" dirty="0"/>
              <a:t> </a:t>
            </a:r>
            <a:r>
              <a:rPr lang="fr-FR" dirty="0" err="1"/>
              <a:t>și</a:t>
            </a:r>
            <a:r>
              <a:rPr lang="fr-FR" dirty="0"/>
              <a:t> </a:t>
            </a:r>
            <a:r>
              <a:rPr lang="fr-FR" dirty="0" err="1"/>
              <a:t>în</a:t>
            </a:r>
            <a:r>
              <a:rPr lang="fr-FR" dirty="0"/>
              <a:t> </a:t>
            </a:r>
            <a:r>
              <a:rPr lang="fr-FR" dirty="0" err="1"/>
              <a:t>ajutorul</a:t>
            </a:r>
            <a:r>
              <a:rPr lang="fr-FR" dirty="0"/>
              <a:t> </a:t>
            </a:r>
            <a:r>
              <a:rPr lang="fr-FR" dirty="0" err="1"/>
              <a:t>turiștilor</a:t>
            </a:r>
            <a:r>
              <a:rPr lang="fr-FR" dirty="0"/>
              <a:t>, care </a:t>
            </a:r>
            <a:r>
              <a:rPr lang="fr-FR" dirty="0" err="1"/>
              <a:t>înainte</a:t>
            </a:r>
            <a:r>
              <a:rPr lang="fr-FR" dirty="0"/>
              <a:t> de a </a:t>
            </a:r>
            <a:r>
              <a:rPr lang="fr-FR" dirty="0" err="1"/>
              <a:t>ajunge</a:t>
            </a:r>
            <a:r>
              <a:rPr lang="fr-FR" dirty="0"/>
              <a:t> </a:t>
            </a:r>
            <a:r>
              <a:rPr lang="fr-FR" dirty="0" err="1"/>
              <a:t>pe</a:t>
            </a:r>
            <a:r>
              <a:rPr lang="fr-FR" dirty="0"/>
              <a:t> </a:t>
            </a:r>
            <a:r>
              <a:rPr lang="fr-FR" dirty="0" err="1"/>
              <a:t>aceste</a:t>
            </a:r>
            <a:r>
              <a:rPr lang="fr-FR" dirty="0"/>
              <a:t> </a:t>
            </a:r>
            <a:r>
              <a:rPr lang="fr-FR" dirty="0" err="1"/>
              <a:t>ținuturi</a:t>
            </a:r>
            <a:r>
              <a:rPr lang="fr-FR" dirty="0"/>
              <a:t> de </a:t>
            </a:r>
            <a:r>
              <a:rPr lang="fr-FR" dirty="0" err="1"/>
              <a:t>poveste</a:t>
            </a:r>
            <a:r>
              <a:rPr lang="fr-FR" dirty="0"/>
              <a:t>, se pot </a:t>
            </a:r>
            <a:r>
              <a:rPr lang="fr-FR" dirty="0" err="1"/>
              <a:t>asigura</a:t>
            </a:r>
            <a:r>
              <a:rPr lang="fr-FR" dirty="0"/>
              <a:t> </a:t>
            </a:r>
            <a:r>
              <a:rPr lang="fr-FR" dirty="0" err="1"/>
              <a:t>că</a:t>
            </a:r>
            <a:r>
              <a:rPr lang="fr-FR" dirty="0"/>
              <a:t> au </a:t>
            </a:r>
            <a:r>
              <a:rPr lang="fr-FR" dirty="0" err="1"/>
              <a:t>suficiente</a:t>
            </a:r>
            <a:r>
              <a:rPr lang="fr-FR" dirty="0"/>
              <a:t> </a:t>
            </a:r>
            <a:r>
              <a:rPr lang="fr-FR" dirty="0" err="1"/>
              <a:t>informații</a:t>
            </a:r>
            <a:r>
              <a:rPr lang="fr-FR" dirty="0"/>
              <a:t> </a:t>
            </a:r>
            <a:r>
              <a:rPr lang="fr-FR" dirty="0" err="1"/>
              <a:t>legate</a:t>
            </a:r>
            <a:r>
              <a:rPr lang="fr-FR" dirty="0"/>
              <a:t> de </a:t>
            </a:r>
            <a:r>
              <a:rPr lang="fr-FR" dirty="0" err="1"/>
              <a:t>destinație</a:t>
            </a:r>
            <a:r>
              <a:rPr lang="fr-FR" dirty="0"/>
              <a:t>, </a:t>
            </a:r>
            <a:r>
              <a:rPr lang="fr-FR" dirty="0" err="1"/>
              <a:t>mâncare</a:t>
            </a:r>
            <a:r>
              <a:rPr lang="fr-FR" dirty="0"/>
              <a:t>, </a:t>
            </a:r>
            <a:r>
              <a:rPr lang="fr-FR" dirty="0" err="1"/>
              <a:t>cazare</a:t>
            </a:r>
            <a:r>
              <a:rPr lang="fr-FR" dirty="0"/>
              <a:t>, </a:t>
            </a:r>
            <a:r>
              <a:rPr lang="ro-RO" dirty="0"/>
              <a:t>prognoza meteo și</a:t>
            </a:r>
            <a:r>
              <a:rPr lang="fr-FR" dirty="0"/>
              <a:t> </a:t>
            </a:r>
            <a:r>
              <a:rPr lang="ro-RO" dirty="0"/>
              <a:t>obiective turistice.</a:t>
            </a:r>
          </a:p>
          <a:p>
            <a:endParaRPr lang="ro-RO" sz="2000" dirty="0"/>
          </a:p>
          <a:p>
            <a:r>
              <a:rPr lang="ro-RO" sz="2000" dirty="0"/>
              <a:t>	</a:t>
            </a:r>
            <a:r>
              <a:rPr lang="ro-RO" dirty="0"/>
              <a:t>Posibilitatea creării unui cont prin care se poate căuta cazare și chiar rezerva locuri este simplu și rapid și aduce un beneficiu în plus, deoarece ușurează viața turiștilor care doresc să exploreze noi locuri pe o durată de timp mai îndelungată.</a:t>
            </a:r>
            <a:endParaRPr lang="en-US" sz="2000" dirty="0"/>
          </a:p>
        </p:txBody>
      </p:sp>
      <p:sp>
        <p:nvSpPr>
          <p:cNvPr id="6" name="Rectangle 5">
            <a:extLst>
              <a:ext uri="{FF2B5EF4-FFF2-40B4-BE49-F238E27FC236}">
                <a16:creationId xmlns:a16="http://schemas.microsoft.com/office/drawing/2014/main" id="{4C0334E5-58E0-4097-BBEE-9681C2475D38}"/>
              </a:ext>
            </a:extLst>
          </p:cNvPr>
          <p:cNvSpPr/>
          <p:nvPr/>
        </p:nvSpPr>
        <p:spPr>
          <a:xfrm>
            <a:off x="4963324" y="203029"/>
            <a:ext cx="2265365" cy="769441"/>
          </a:xfrm>
          <a:prstGeom prst="rect">
            <a:avLst/>
          </a:prstGeom>
        </p:spPr>
        <p:txBody>
          <a:bodyPr wrap="none">
            <a:spAutoFit/>
          </a:bodyPr>
          <a:lstStyle/>
          <a:p>
            <a:pPr algn="ctr"/>
            <a:r>
              <a:rPr lang="ro-RO" sz="4400" b="1" dirty="0"/>
              <a:t>Concluzii</a:t>
            </a:r>
            <a:endParaRPr lang="en-US" sz="2000" b="1" dirty="0"/>
          </a:p>
        </p:txBody>
      </p:sp>
      <p:sp>
        <p:nvSpPr>
          <p:cNvPr id="7" name="TextBox 6">
            <a:extLst>
              <a:ext uri="{FF2B5EF4-FFF2-40B4-BE49-F238E27FC236}">
                <a16:creationId xmlns:a16="http://schemas.microsoft.com/office/drawing/2014/main" id="{289E50C5-C8FD-4615-9C60-F273771E48D3}"/>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FBC19EA0-63FE-4AF8-BDA1-B1C9E2E75FB0}"/>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2709423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360475"/>
            <a:ext cx="10691446" cy="3693319"/>
          </a:xfrm>
          <a:prstGeom prst="rect">
            <a:avLst/>
          </a:prstGeom>
          <a:noFill/>
        </p:spPr>
        <p:txBody>
          <a:bodyPr wrap="square" rtlCol="0">
            <a:spAutoFit/>
          </a:bodyPr>
          <a:lstStyle/>
          <a:p>
            <a:pPr marL="285750" lvl="0" indent="-285750">
              <a:buFont typeface="Wingdings" panose="05000000000000000000" pitchFamily="2" charset="2"/>
              <a:buChar char="v"/>
            </a:pPr>
            <a:r>
              <a:rPr lang="ro-RO" u="sng" dirty="0">
                <a:hlinkClick r:id="rId3"/>
              </a:rPr>
              <a:t>https://ro.wikipedia.org/wiki/Comuna_Eftimie_Murgu,_Cara%C8%99-Severin</a:t>
            </a:r>
            <a:endParaRPr lang="ro-RO" u="sng" dirty="0"/>
          </a:p>
          <a:p>
            <a:pPr lvl="0"/>
            <a:endParaRPr lang="en-US" dirty="0"/>
          </a:p>
          <a:p>
            <a:pPr marL="285750" lvl="0" indent="-285750">
              <a:buFont typeface="Wingdings" panose="05000000000000000000" pitchFamily="2" charset="2"/>
              <a:buChar char="v"/>
            </a:pPr>
            <a:r>
              <a:rPr lang="ro-RO" u="sng" dirty="0">
                <a:hlinkClick r:id="rId4"/>
              </a:rPr>
              <a:t>https://en.wikipedia.org/wiki/PhpStorm</a:t>
            </a:r>
            <a:endParaRPr lang="ro-RO" u="sng" dirty="0"/>
          </a:p>
          <a:p>
            <a:pPr marL="285750" lvl="0" indent="-285750">
              <a:buFont typeface="Wingdings" panose="05000000000000000000" pitchFamily="2" charset="2"/>
              <a:buChar char="v"/>
            </a:pPr>
            <a:endParaRPr lang="ro-RO" u="sng" dirty="0"/>
          </a:p>
          <a:p>
            <a:pPr marL="285750" lvl="0" indent="-285750">
              <a:buFont typeface="Wingdings" panose="05000000000000000000" pitchFamily="2" charset="2"/>
              <a:buChar char="v"/>
            </a:pPr>
            <a:r>
              <a:rPr lang="en-US" dirty="0">
                <a:hlinkClick r:id="rId5"/>
              </a:rPr>
              <a:t>https://www.php.net/images/logos/new-php-logo.svg</a:t>
            </a:r>
            <a:endParaRPr lang="ro-RO" dirty="0"/>
          </a:p>
          <a:p>
            <a:pPr marL="285750" lvl="0" indent="-285750">
              <a:buFont typeface="Wingdings" panose="05000000000000000000" pitchFamily="2" charset="2"/>
              <a:buChar char="v"/>
            </a:pPr>
            <a:endParaRPr lang="ro-RO" dirty="0"/>
          </a:p>
          <a:p>
            <a:pPr marL="285750" lvl="0" indent="-285750">
              <a:buFont typeface="Wingdings" panose="05000000000000000000" pitchFamily="2" charset="2"/>
              <a:buChar char="v"/>
            </a:pPr>
            <a:r>
              <a:rPr lang="ro-RO" dirty="0">
                <a:hlinkClick r:id="rId6"/>
              </a:rPr>
              <a:t>https://asthaandsidharth.com/css-logo/</a:t>
            </a:r>
            <a:endParaRPr lang="ro-RO" dirty="0"/>
          </a:p>
          <a:p>
            <a:pPr marL="285750" lvl="0" indent="-285750">
              <a:buFont typeface="Wingdings" panose="05000000000000000000" pitchFamily="2" charset="2"/>
              <a:buChar char="v"/>
            </a:pPr>
            <a:endParaRPr lang="ro-RO" dirty="0"/>
          </a:p>
          <a:p>
            <a:pPr marL="285750" lvl="0" indent="-285750">
              <a:buFont typeface="Wingdings" panose="05000000000000000000" pitchFamily="2" charset="2"/>
              <a:buChar char="v"/>
            </a:pPr>
            <a:r>
              <a:rPr lang="ro-RO" dirty="0">
                <a:hlinkClick r:id="rId7"/>
              </a:rPr>
              <a:t>https://www.w3.org/html/logo/</a:t>
            </a:r>
            <a:endParaRPr lang="ro-RO" dirty="0"/>
          </a:p>
          <a:p>
            <a:pPr marL="285750" lvl="0" indent="-285750">
              <a:buFont typeface="Wingdings" panose="05000000000000000000" pitchFamily="2" charset="2"/>
              <a:buChar char="v"/>
            </a:pPr>
            <a:endParaRPr lang="ro-RO" dirty="0"/>
          </a:p>
          <a:p>
            <a:pPr marL="285750" lvl="0" indent="-285750">
              <a:buFont typeface="Wingdings" panose="05000000000000000000" pitchFamily="2" charset="2"/>
              <a:buChar char="v"/>
            </a:pPr>
            <a:r>
              <a:rPr lang="en-US" dirty="0">
                <a:hlinkClick r:id="rId8"/>
              </a:rPr>
              <a:t>https://1000logos.net/javascript-logo/</a:t>
            </a:r>
            <a:endParaRPr lang="ro-RO" dirty="0"/>
          </a:p>
          <a:p>
            <a:pPr marL="285750" lvl="0" indent="-285750">
              <a:buFont typeface="Wingdings" panose="05000000000000000000" pitchFamily="2" charset="2"/>
              <a:buChar char="v"/>
            </a:pPr>
            <a:endParaRPr lang="ro-RO" dirty="0"/>
          </a:p>
          <a:p>
            <a:pPr marL="285750" lvl="0" indent="-285750">
              <a:buFont typeface="Wingdings" panose="05000000000000000000" pitchFamily="2" charset="2"/>
              <a:buChar char="v"/>
            </a:pPr>
            <a:r>
              <a:rPr lang="en-US" dirty="0">
                <a:hlinkClick r:id="rId9"/>
              </a:rPr>
              <a:t>https://mariadb.com/about-us/logos/</a:t>
            </a:r>
            <a:endParaRPr lang="en-US" dirty="0"/>
          </a:p>
        </p:txBody>
      </p:sp>
      <p:sp>
        <p:nvSpPr>
          <p:cNvPr id="6" name="Rectangle 5">
            <a:extLst>
              <a:ext uri="{FF2B5EF4-FFF2-40B4-BE49-F238E27FC236}">
                <a16:creationId xmlns:a16="http://schemas.microsoft.com/office/drawing/2014/main" id="{4C0334E5-58E0-4097-BBEE-9681C2475D38}"/>
              </a:ext>
            </a:extLst>
          </p:cNvPr>
          <p:cNvSpPr/>
          <p:nvPr/>
        </p:nvSpPr>
        <p:spPr>
          <a:xfrm>
            <a:off x="4670456" y="203029"/>
            <a:ext cx="2851102" cy="769441"/>
          </a:xfrm>
          <a:prstGeom prst="rect">
            <a:avLst/>
          </a:prstGeom>
        </p:spPr>
        <p:txBody>
          <a:bodyPr wrap="none">
            <a:spAutoFit/>
          </a:bodyPr>
          <a:lstStyle/>
          <a:p>
            <a:pPr algn="ctr"/>
            <a:r>
              <a:rPr lang="ro-RO" sz="4400" b="1" dirty="0"/>
              <a:t>Bibliografie</a:t>
            </a:r>
            <a:endParaRPr lang="en-US" sz="2000" b="1" dirty="0"/>
          </a:p>
        </p:txBody>
      </p:sp>
      <p:sp>
        <p:nvSpPr>
          <p:cNvPr id="7" name="TextBox 6">
            <a:extLst>
              <a:ext uri="{FF2B5EF4-FFF2-40B4-BE49-F238E27FC236}">
                <a16:creationId xmlns:a16="http://schemas.microsoft.com/office/drawing/2014/main" id="{952303EC-C0C4-4645-845B-10280BBE89E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0F3EFEEF-672B-4461-A3C8-0171766E14E2}"/>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693349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0334E5-58E0-4097-BBEE-9681C2475D38}"/>
              </a:ext>
            </a:extLst>
          </p:cNvPr>
          <p:cNvSpPr/>
          <p:nvPr/>
        </p:nvSpPr>
        <p:spPr>
          <a:xfrm>
            <a:off x="4256746" y="2659559"/>
            <a:ext cx="3678508" cy="769441"/>
          </a:xfrm>
          <a:prstGeom prst="rect">
            <a:avLst/>
          </a:prstGeom>
        </p:spPr>
        <p:txBody>
          <a:bodyPr wrap="none">
            <a:spAutoFit/>
          </a:bodyPr>
          <a:lstStyle/>
          <a:p>
            <a:pPr algn="ctr"/>
            <a:r>
              <a:rPr lang="ro-RO" sz="4400" b="1" dirty="0"/>
              <a:t>Vă mulțumesc!</a:t>
            </a:r>
            <a:endParaRPr lang="en-US" sz="2000" b="1" dirty="0"/>
          </a:p>
        </p:txBody>
      </p:sp>
      <p:sp>
        <p:nvSpPr>
          <p:cNvPr id="7" name="TextBox 6">
            <a:extLst>
              <a:ext uri="{FF2B5EF4-FFF2-40B4-BE49-F238E27FC236}">
                <a16:creationId xmlns:a16="http://schemas.microsoft.com/office/drawing/2014/main" id="{952303EC-C0C4-4645-845B-10280BBE89E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0F3EFEEF-672B-4461-A3C8-0171766E14E2}"/>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579951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272597"/>
            <a:ext cx="10691446" cy="5078313"/>
          </a:xfrm>
          <a:prstGeom prst="rect">
            <a:avLst/>
          </a:prstGeom>
          <a:noFill/>
        </p:spPr>
        <p:txBody>
          <a:bodyPr wrap="square" rtlCol="0">
            <a:spAutoFit/>
          </a:bodyPr>
          <a:lstStyle/>
          <a:p>
            <a:r>
              <a:rPr lang="ro-RO" dirty="0"/>
              <a:t>	</a:t>
            </a:r>
            <a:r>
              <a:rPr lang="it-IT" dirty="0"/>
              <a:t>Acest site</a:t>
            </a:r>
            <a:r>
              <a:rPr lang="ro-RO" dirty="0"/>
              <a:t> web a fost dezvoltat</a:t>
            </a:r>
            <a:r>
              <a:rPr lang="fr-FR" dirty="0"/>
              <a:t>a</a:t>
            </a:r>
            <a:r>
              <a:rPr lang="ro-RO" dirty="0"/>
              <a:t>t cu scopul de a</a:t>
            </a:r>
            <a:r>
              <a:rPr lang="it-IT" dirty="0"/>
              <a:t> v</a:t>
            </a:r>
            <a:r>
              <a:rPr lang="ro-RO" dirty="0"/>
              <a:t>e</a:t>
            </a:r>
            <a:r>
              <a:rPr lang="it-IT" dirty="0"/>
              <a:t>n</a:t>
            </a:r>
            <a:r>
              <a:rPr lang="ro-RO" dirty="0"/>
              <a:t>i</a:t>
            </a:r>
            <a:r>
              <a:rPr lang="it-IT" dirty="0"/>
              <a:t> în ajutorul promovării turismului din comuna Eftimie Murgu</a:t>
            </a:r>
            <a:r>
              <a:rPr lang="ro-RO" dirty="0"/>
              <a:t> ce </a:t>
            </a:r>
            <a:r>
              <a:rPr lang="fr-FR" dirty="0"/>
              <a:t>se </a:t>
            </a:r>
            <a:r>
              <a:rPr lang="fr-FR" dirty="0" err="1"/>
              <a:t>concentrează</a:t>
            </a:r>
            <a:r>
              <a:rPr lang="fr-FR" dirty="0"/>
              <a:t> </a:t>
            </a:r>
            <a:r>
              <a:rPr lang="fr-FR" dirty="0" err="1"/>
              <a:t>asupra</a:t>
            </a:r>
            <a:r>
              <a:rPr lang="fr-FR" dirty="0"/>
              <a:t> </a:t>
            </a:r>
            <a:r>
              <a:rPr lang="fr-FR" dirty="0" err="1"/>
              <a:t>peisajelor</a:t>
            </a:r>
            <a:r>
              <a:rPr lang="fr-FR" dirty="0"/>
              <a:t> </a:t>
            </a:r>
            <a:r>
              <a:rPr lang="fr-FR" dirty="0" err="1"/>
              <a:t>naturale</a:t>
            </a:r>
            <a:r>
              <a:rPr lang="fr-FR" dirty="0"/>
              <a:t> </a:t>
            </a:r>
            <a:r>
              <a:rPr lang="fr-FR" dirty="0" err="1"/>
              <a:t>și</a:t>
            </a:r>
            <a:r>
              <a:rPr lang="fr-FR" dirty="0"/>
              <a:t> a </a:t>
            </a:r>
            <a:r>
              <a:rPr lang="fr-FR" dirty="0" err="1"/>
              <a:t>istoriei</a:t>
            </a:r>
            <a:r>
              <a:rPr lang="fr-FR" dirty="0"/>
              <a:t> sale </a:t>
            </a:r>
            <a:r>
              <a:rPr lang="fr-FR" dirty="0" err="1"/>
              <a:t>bogate</a:t>
            </a:r>
            <a:r>
              <a:rPr lang="it-IT" dirty="0"/>
              <a:t>. </a:t>
            </a:r>
            <a:endParaRPr lang="ro-RO" dirty="0"/>
          </a:p>
          <a:p>
            <a:r>
              <a:rPr lang="ro-RO" dirty="0"/>
              <a:t>	</a:t>
            </a:r>
          </a:p>
          <a:p>
            <a:r>
              <a:rPr lang="ro-RO" dirty="0"/>
              <a:t>	</a:t>
            </a:r>
            <a:r>
              <a:rPr lang="it-IT" dirty="0"/>
              <a:t>Este gândit în așa fel încât să aducă un beneficiu atât locuitorilor, cât și vizitatorilor.</a:t>
            </a:r>
            <a:endParaRPr lang="en-US" dirty="0"/>
          </a:p>
          <a:p>
            <a:endParaRPr lang="ro-RO" dirty="0"/>
          </a:p>
          <a:p>
            <a:r>
              <a:rPr lang="ro-RO" dirty="0"/>
              <a:t>	</a:t>
            </a:r>
            <a:r>
              <a:rPr lang="fr-FR" dirty="0" err="1"/>
              <a:t>Sunt</a:t>
            </a:r>
            <a:r>
              <a:rPr lang="fr-FR" dirty="0"/>
              <a:t> </a:t>
            </a:r>
            <a:r>
              <a:rPr lang="fr-FR" dirty="0" err="1"/>
              <a:t>prezentate</a:t>
            </a:r>
            <a:r>
              <a:rPr lang="fr-FR" dirty="0"/>
              <a:t> </a:t>
            </a:r>
            <a:r>
              <a:rPr lang="fr-FR" dirty="0" err="1"/>
              <a:t>detalii</a:t>
            </a:r>
            <a:r>
              <a:rPr lang="fr-FR" dirty="0"/>
              <a:t> </a:t>
            </a:r>
            <a:r>
              <a:rPr lang="fr-FR" dirty="0" err="1"/>
              <a:t>despre</a:t>
            </a:r>
            <a:r>
              <a:rPr lang="ro-RO" dirty="0"/>
              <a:t>:</a:t>
            </a:r>
          </a:p>
          <a:p>
            <a:pPr marL="1657350" lvl="3" indent="-285750">
              <a:buFont typeface="Wingdings" panose="05000000000000000000" pitchFamily="2" charset="2"/>
              <a:buChar char="Ø"/>
            </a:pPr>
            <a:r>
              <a:rPr lang="fr-FR" dirty="0" err="1"/>
              <a:t>așezarea</a:t>
            </a:r>
            <a:r>
              <a:rPr lang="fr-FR" dirty="0"/>
              <a:t> </a:t>
            </a:r>
            <a:r>
              <a:rPr lang="fr-FR" dirty="0" err="1"/>
              <a:t>comunei</a:t>
            </a:r>
            <a:endParaRPr lang="ro-RO" dirty="0"/>
          </a:p>
          <a:p>
            <a:pPr marL="1657350" lvl="3" indent="-285750">
              <a:buFont typeface="Wingdings" panose="05000000000000000000" pitchFamily="2" charset="2"/>
              <a:buChar char="Ø"/>
            </a:pPr>
            <a:r>
              <a:rPr lang="ro-RO" dirty="0"/>
              <a:t>r</a:t>
            </a:r>
            <a:r>
              <a:rPr lang="fr-FR" dirty="0" err="1"/>
              <a:t>elief</a:t>
            </a:r>
            <a:endParaRPr lang="ro-RO" dirty="0"/>
          </a:p>
          <a:p>
            <a:pPr marL="1657350" lvl="3" indent="-285750">
              <a:buFont typeface="Wingdings" panose="05000000000000000000" pitchFamily="2" charset="2"/>
              <a:buChar char="Ø"/>
            </a:pPr>
            <a:r>
              <a:rPr lang="fr-FR" dirty="0" err="1"/>
              <a:t>obiceiuri</a:t>
            </a:r>
            <a:r>
              <a:rPr lang="fr-FR" dirty="0"/>
              <a:t> </a:t>
            </a:r>
            <a:r>
              <a:rPr lang="fr-FR" dirty="0" err="1"/>
              <a:t>și</a:t>
            </a:r>
            <a:r>
              <a:rPr lang="fr-FR" dirty="0"/>
              <a:t> </a:t>
            </a:r>
            <a:r>
              <a:rPr lang="fr-FR" dirty="0" err="1"/>
              <a:t>tradiții</a:t>
            </a:r>
            <a:endParaRPr lang="ro-RO" dirty="0"/>
          </a:p>
          <a:p>
            <a:pPr marL="1657350" lvl="3" indent="-285750">
              <a:buFont typeface="Wingdings" panose="05000000000000000000" pitchFamily="2" charset="2"/>
              <a:buChar char="Ø"/>
            </a:pPr>
            <a:r>
              <a:rPr lang="fr-FR" dirty="0" err="1"/>
              <a:t>obiectivele</a:t>
            </a:r>
            <a:r>
              <a:rPr lang="fr-FR" dirty="0"/>
              <a:t> </a:t>
            </a:r>
            <a:r>
              <a:rPr lang="fr-FR" dirty="0" err="1"/>
              <a:t>turistice</a:t>
            </a:r>
            <a:endParaRPr lang="ro-RO" dirty="0"/>
          </a:p>
          <a:p>
            <a:pPr marL="1657350" lvl="3" indent="-285750">
              <a:buFont typeface="Wingdings" panose="05000000000000000000" pitchFamily="2" charset="2"/>
              <a:buChar char="Ø"/>
            </a:pPr>
            <a:r>
              <a:rPr lang="ro-RO" dirty="0"/>
              <a:t>infromații utile turiștilor:</a:t>
            </a:r>
          </a:p>
          <a:p>
            <a:pPr marL="2114550" lvl="4" indent="-285750">
              <a:buFont typeface="Wingdings" panose="05000000000000000000" pitchFamily="2" charset="2"/>
              <a:buChar char="ü"/>
            </a:pPr>
            <a:r>
              <a:rPr lang="ro-RO" dirty="0"/>
              <a:t>localizare</a:t>
            </a:r>
          </a:p>
          <a:p>
            <a:pPr marL="2114550" lvl="4" indent="-285750">
              <a:buFont typeface="Wingdings" panose="05000000000000000000" pitchFamily="2" charset="2"/>
              <a:buChar char="ü"/>
            </a:pPr>
            <a:r>
              <a:rPr lang="ro-RO" dirty="0"/>
              <a:t>cazare</a:t>
            </a:r>
          </a:p>
          <a:p>
            <a:pPr marL="2114550" lvl="4" indent="-285750">
              <a:buFont typeface="Wingdings" panose="05000000000000000000" pitchFamily="2" charset="2"/>
              <a:buChar char="ü"/>
            </a:pPr>
            <a:r>
              <a:rPr lang="ro-RO" dirty="0"/>
              <a:t>mâncare</a:t>
            </a:r>
          </a:p>
          <a:p>
            <a:pPr marL="2114550" lvl="4" indent="-285750">
              <a:buFont typeface="Wingdings" panose="05000000000000000000" pitchFamily="2" charset="2"/>
              <a:buChar char="ü"/>
            </a:pPr>
            <a:r>
              <a:rPr lang="ro-RO" dirty="0"/>
              <a:t>prognoză meteo</a:t>
            </a:r>
          </a:p>
          <a:p>
            <a:endParaRPr lang="ro-RO" dirty="0"/>
          </a:p>
          <a:p>
            <a:r>
              <a:rPr lang="ro-RO" dirty="0"/>
              <a:t>	Site-ul web oferă și </a:t>
            </a:r>
            <a:r>
              <a:rPr lang="fr-FR" dirty="0" err="1"/>
              <a:t>posibilitatea</a:t>
            </a:r>
            <a:r>
              <a:rPr lang="fr-FR" dirty="0"/>
              <a:t> de </a:t>
            </a:r>
            <a:r>
              <a:rPr lang="fr-FR" dirty="0" err="1"/>
              <a:t>creare</a:t>
            </a:r>
            <a:r>
              <a:rPr lang="fr-FR" dirty="0"/>
              <a:t> a </a:t>
            </a:r>
            <a:r>
              <a:rPr lang="fr-FR" dirty="0" err="1"/>
              <a:t>unui</a:t>
            </a:r>
            <a:r>
              <a:rPr lang="fr-FR" dirty="0"/>
              <a:t> </a:t>
            </a:r>
            <a:r>
              <a:rPr lang="fr-FR" dirty="0" err="1"/>
              <a:t>cont</a:t>
            </a:r>
            <a:r>
              <a:rPr lang="fr-FR" dirty="0"/>
              <a:t> care </a:t>
            </a:r>
            <a:r>
              <a:rPr lang="fr-FR" dirty="0" err="1"/>
              <a:t>poate</a:t>
            </a:r>
            <a:r>
              <a:rPr lang="fr-FR" dirty="0"/>
              <a:t> fi </a:t>
            </a:r>
            <a:r>
              <a:rPr lang="fr-FR" dirty="0" err="1"/>
              <a:t>folosit</a:t>
            </a:r>
            <a:r>
              <a:rPr lang="fr-FR" dirty="0"/>
              <a:t> fie </a:t>
            </a:r>
            <a:r>
              <a:rPr lang="fr-FR" dirty="0" err="1"/>
              <a:t>pentru</a:t>
            </a:r>
            <a:r>
              <a:rPr lang="fr-FR" dirty="0"/>
              <a:t> a </a:t>
            </a:r>
            <a:r>
              <a:rPr lang="fr-FR" dirty="0" err="1"/>
              <a:t>oferi</a:t>
            </a:r>
            <a:r>
              <a:rPr lang="fr-FR" dirty="0"/>
              <a:t> </a:t>
            </a:r>
            <a:r>
              <a:rPr lang="fr-FR" dirty="0" err="1"/>
              <a:t>locuri</a:t>
            </a:r>
            <a:r>
              <a:rPr lang="fr-FR" dirty="0"/>
              <a:t> de </a:t>
            </a:r>
            <a:r>
              <a:rPr lang="fr-FR" dirty="0" err="1"/>
              <a:t>cazare</a:t>
            </a:r>
            <a:r>
              <a:rPr lang="fr-FR" dirty="0"/>
              <a:t> (</a:t>
            </a:r>
            <a:r>
              <a:rPr lang="fr-FR" dirty="0" err="1"/>
              <a:t>pentru</a:t>
            </a:r>
            <a:r>
              <a:rPr lang="fr-FR" dirty="0"/>
              <a:t> </a:t>
            </a:r>
            <a:r>
              <a:rPr lang="fr-FR" dirty="0" err="1"/>
              <a:t>localnicii</a:t>
            </a:r>
            <a:r>
              <a:rPr lang="fr-FR" dirty="0"/>
              <a:t> care </a:t>
            </a:r>
            <a:r>
              <a:rPr lang="fr-FR" dirty="0" err="1"/>
              <a:t>oferă</a:t>
            </a:r>
            <a:r>
              <a:rPr lang="fr-FR" dirty="0"/>
              <a:t> un </a:t>
            </a:r>
            <a:r>
              <a:rPr lang="fr-FR" dirty="0" err="1"/>
              <a:t>loc</a:t>
            </a:r>
            <a:r>
              <a:rPr lang="fr-FR" dirty="0"/>
              <a:t> de </a:t>
            </a:r>
            <a:r>
              <a:rPr lang="fr-FR" dirty="0" err="1"/>
              <a:t>cazare</a:t>
            </a:r>
            <a:r>
              <a:rPr lang="fr-FR" dirty="0"/>
              <a:t>), fie </a:t>
            </a:r>
            <a:r>
              <a:rPr lang="fr-FR" dirty="0" err="1"/>
              <a:t>pentru</a:t>
            </a:r>
            <a:r>
              <a:rPr lang="fr-FR" dirty="0"/>
              <a:t> a </a:t>
            </a:r>
            <a:r>
              <a:rPr lang="fr-FR" dirty="0" err="1"/>
              <a:t>căuta</a:t>
            </a:r>
            <a:r>
              <a:rPr lang="fr-FR" dirty="0"/>
              <a:t> </a:t>
            </a:r>
            <a:r>
              <a:rPr lang="fr-FR" dirty="0" err="1"/>
              <a:t>și</a:t>
            </a:r>
            <a:r>
              <a:rPr lang="fr-FR" dirty="0"/>
              <a:t> </a:t>
            </a:r>
            <a:r>
              <a:rPr lang="fr-FR" dirty="0" err="1"/>
              <a:t>rezerva</a:t>
            </a:r>
            <a:r>
              <a:rPr lang="fr-FR" dirty="0"/>
              <a:t> un </a:t>
            </a:r>
            <a:r>
              <a:rPr lang="fr-FR" dirty="0" err="1"/>
              <a:t>loc</a:t>
            </a:r>
            <a:r>
              <a:rPr lang="fr-FR" dirty="0"/>
              <a:t> de </a:t>
            </a:r>
            <a:r>
              <a:rPr lang="fr-FR" dirty="0" err="1"/>
              <a:t>cazare</a:t>
            </a:r>
            <a:r>
              <a:rPr lang="fr-FR" dirty="0"/>
              <a:t> (</a:t>
            </a:r>
            <a:r>
              <a:rPr lang="fr-FR" dirty="0" err="1"/>
              <a:t>pentru</a:t>
            </a:r>
            <a:r>
              <a:rPr lang="fr-FR" dirty="0"/>
              <a:t> </a:t>
            </a:r>
            <a:r>
              <a:rPr lang="fr-FR" dirty="0" err="1"/>
              <a:t>turiști</a:t>
            </a:r>
            <a:r>
              <a:rPr lang="fr-FR" dirty="0"/>
              <a:t>).</a:t>
            </a:r>
            <a:endParaRPr lang="en-US" dirty="0"/>
          </a:p>
        </p:txBody>
      </p:sp>
      <p:sp>
        <p:nvSpPr>
          <p:cNvPr id="2" name="Rectangle 1">
            <a:extLst>
              <a:ext uri="{FF2B5EF4-FFF2-40B4-BE49-F238E27FC236}">
                <a16:creationId xmlns:a16="http://schemas.microsoft.com/office/drawing/2014/main" id="{FF90BD80-8A97-40F4-B700-15EF43FFB782}"/>
              </a:ext>
            </a:extLst>
          </p:cNvPr>
          <p:cNvSpPr/>
          <p:nvPr/>
        </p:nvSpPr>
        <p:spPr>
          <a:xfrm>
            <a:off x="4631915" y="203029"/>
            <a:ext cx="2928174" cy="769441"/>
          </a:xfrm>
          <a:prstGeom prst="rect">
            <a:avLst/>
          </a:prstGeom>
        </p:spPr>
        <p:txBody>
          <a:bodyPr wrap="none">
            <a:spAutoFit/>
          </a:bodyPr>
          <a:lstStyle/>
          <a:p>
            <a:pPr algn="ctr"/>
            <a:r>
              <a:rPr lang="ro-RO" sz="4400" b="1" dirty="0"/>
              <a:t>Introducere</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622592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219880"/>
            <a:ext cx="10691446" cy="2031325"/>
          </a:xfrm>
          <a:prstGeom prst="rect">
            <a:avLst/>
          </a:prstGeom>
          <a:noFill/>
        </p:spPr>
        <p:txBody>
          <a:bodyPr wrap="square" rtlCol="0">
            <a:spAutoFit/>
          </a:bodyPr>
          <a:lstStyle/>
          <a:p>
            <a:r>
              <a:rPr lang="ro-RO" dirty="0"/>
              <a:t>	Aplicația web </a:t>
            </a:r>
            <a:r>
              <a:rPr lang="fr-FR" dirty="0"/>
              <a:t>a </a:t>
            </a:r>
            <a:r>
              <a:rPr lang="fr-FR" dirty="0" err="1"/>
              <a:t>fost</a:t>
            </a:r>
            <a:r>
              <a:rPr lang="fr-FR" dirty="0"/>
              <a:t> </a:t>
            </a:r>
            <a:r>
              <a:rPr lang="ro-RO" dirty="0"/>
              <a:t>dezvoltată cu ajutorul IDE-ului</a:t>
            </a:r>
            <a:r>
              <a:rPr lang="fr-FR" dirty="0"/>
              <a:t> </a:t>
            </a:r>
            <a:r>
              <a:rPr lang="fr-FR" dirty="0" err="1"/>
              <a:t>PhpStorm</a:t>
            </a:r>
            <a:r>
              <a:rPr lang="fr-FR" dirty="0"/>
              <a:t> 2020</a:t>
            </a:r>
            <a:r>
              <a:rPr lang="ro-RO" dirty="0"/>
              <a:t>.</a:t>
            </a:r>
          </a:p>
          <a:p>
            <a:endParaRPr lang="ro-RO" dirty="0"/>
          </a:p>
          <a:p>
            <a:r>
              <a:rPr lang="ro-RO" dirty="0"/>
              <a:t>	Limbajul de programare principal în dezvoltarea acestui site web a fost</a:t>
            </a:r>
            <a:r>
              <a:rPr lang="fr-FR" dirty="0"/>
              <a:t> PHP,</a:t>
            </a:r>
            <a:r>
              <a:rPr lang="ro-RO" dirty="0"/>
              <a:t> fiind utilizate</a:t>
            </a:r>
            <a:r>
              <a:rPr lang="fr-FR" dirty="0"/>
              <a:t> HTML, CSS </a:t>
            </a:r>
            <a:r>
              <a:rPr lang="fr-FR" dirty="0" err="1"/>
              <a:t>și</a:t>
            </a:r>
            <a:r>
              <a:rPr lang="fr-FR" dirty="0"/>
              <a:t> JavaScript</a:t>
            </a:r>
            <a:r>
              <a:rPr lang="ro-RO" dirty="0"/>
              <a:t> pentru interfață și diferite funcționalități.</a:t>
            </a:r>
          </a:p>
          <a:p>
            <a:endParaRPr lang="ro-RO" dirty="0"/>
          </a:p>
          <a:p>
            <a:r>
              <a:rPr lang="ro-RO" dirty="0"/>
              <a:t>	</a:t>
            </a:r>
            <a:r>
              <a:rPr lang="fr-FR" dirty="0"/>
              <a:t> </a:t>
            </a:r>
            <a:r>
              <a:rPr lang="ro-RO" dirty="0"/>
              <a:t>Deoarece aplicația conține multe imagini și pune la dispoziția vizitatorilor opțiunea de a crea un cont, a fost folosită</a:t>
            </a:r>
            <a:r>
              <a:rPr lang="fr-FR" dirty="0"/>
              <a:t> </a:t>
            </a:r>
            <a:r>
              <a:rPr lang="fr-FR" dirty="0" err="1"/>
              <a:t>baza</a:t>
            </a:r>
            <a:r>
              <a:rPr lang="fr-FR" dirty="0"/>
              <a:t> de date </a:t>
            </a:r>
            <a:r>
              <a:rPr lang="fr-FR" dirty="0" err="1"/>
              <a:t>MariaDB</a:t>
            </a:r>
            <a:r>
              <a:rPr lang="ro-RO" dirty="0"/>
              <a:t>, pentru o gestionare mult mai ușoară a datelor.</a:t>
            </a:r>
            <a:endParaRPr lang="en-US" dirty="0"/>
          </a:p>
        </p:txBody>
      </p:sp>
      <p:sp>
        <p:nvSpPr>
          <p:cNvPr id="2" name="Rectangle 1">
            <a:extLst>
              <a:ext uri="{FF2B5EF4-FFF2-40B4-BE49-F238E27FC236}">
                <a16:creationId xmlns:a16="http://schemas.microsoft.com/office/drawing/2014/main" id="{FF90BD80-8A97-40F4-B700-15EF43FFB782}"/>
              </a:ext>
            </a:extLst>
          </p:cNvPr>
          <p:cNvSpPr/>
          <p:nvPr/>
        </p:nvSpPr>
        <p:spPr>
          <a:xfrm>
            <a:off x="3798325" y="203029"/>
            <a:ext cx="4595362" cy="769441"/>
          </a:xfrm>
          <a:prstGeom prst="rect">
            <a:avLst/>
          </a:prstGeom>
        </p:spPr>
        <p:txBody>
          <a:bodyPr wrap="none">
            <a:spAutoFit/>
          </a:bodyPr>
          <a:lstStyle/>
          <a:p>
            <a:pPr algn="ctr"/>
            <a:r>
              <a:rPr lang="ro-RO" sz="4400" b="1" dirty="0"/>
              <a:t>Tehnologii utilizate</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11" name="Picture 10">
            <a:extLst>
              <a:ext uri="{FF2B5EF4-FFF2-40B4-BE49-F238E27FC236}">
                <a16:creationId xmlns:a16="http://schemas.microsoft.com/office/drawing/2014/main" id="{B4796895-E75B-4DC3-B31E-F9E926D6A98A}"/>
              </a:ext>
            </a:extLst>
          </p:cNvPr>
          <p:cNvPicPr>
            <a:picLocks noChangeAspect="1"/>
          </p:cNvPicPr>
          <p:nvPr/>
        </p:nvPicPr>
        <p:blipFill>
          <a:blip r:embed="rId3"/>
          <a:stretch>
            <a:fillRect/>
          </a:stretch>
        </p:blipFill>
        <p:spPr>
          <a:xfrm>
            <a:off x="4864512" y="3383857"/>
            <a:ext cx="2735930" cy="1517073"/>
          </a:xfrm>
          <a:prstGeom prst="rect">
            <a:avLst/>
          </a:prstGeom>
        </p:spPr>
      </p:pic>
      <p:pic>
        <p:nvPicPr>
          <p:cNvPr id="17" name="Graphic 16">
            <a:extLst>
              <a:ext uri="{FF2B5EF4-FFF2-40B4-BE49-F238E27FC236}">
                <a16:creationId xmlns:a16="http://schemas.microsoft.com/office/drawing/2014/main" id="{805FFC6D-1269-48AE-84E1-6AA5F18D7A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6084" y="4900930"/>
            <a:ext cx="2672786" cy="1443530"/>
          </a:xfrm>
          <a:prstGeom prst="rect">
            <a:avLst/>
          </a:prstGeom>
        </p:spPr>
      </p:pic>
      <p:pic>
        <p:nvPicPr>
          <p:cNvPr id="19" name="Picture 18">
            <a:extLst>
              <a:ext uri="{FF2B5EF4-FFF2-40B4-BE49-F238E27FC236}">
                <a16:creationId xmlns:a16="http://schemas.microsoft.com/office/drawing/2014/main" id="{09144DAF-670D-42FD-8A61-38E727B014AE}"/>
              </a:ext>
            </a:extLst>
          </p:cNvPr>
          <p:cNvPicPr>
            <a:picLocks noChangeAspect="1"/>
          </p:cNvPicPr>
          <p:nvPr/>
        </p:nvPicPr>
        <p:blipFill>
          <a:blip r:embed="rId6"/>
          <a:stretch>
            <a:fillRect/>
          </a:stretch>
        </p:blipFill>
        <p:spPr>
          <a:xfrm>
            <a:off x="1174570" y="3766668"/>
            <a:ext cx="2268523" cy="2268523"/>
          </a:xfrm>
          <a:prstGeom prst="rect">
            <a:avLst/>
          </a:prstGeom>
        </p:spPr>
      </p:pic>
      <p:pic>
        <p:nvPicPr>
          <p:cNvPr id="21" name="Graphic 20">
            <a:extLst>
              <a:ext uri="{FF2B5EF4-FFF2-40B4-BE49-F238E27FC236}">
                <a16:creationId xmlns:a16="http://schemas.microsoft.com/office/drawing/2014/main" id="{46403F0A-9619-43F1-863C-F7F994671D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1861" y="4043000"/>
            <a:ext cx="2102435" cy="1715858"/>
          </a:xfrm>
          <a:prstGeom prst="rect">
            <a:avLst/>
          </a:prstGeom>
        </p:spPr>
      </p:pic>
    </p:spTree>
    <p:extLst>
      <p:ext uri="{BB962C8B-B14F-4D97-AF65-F5344CB8AC3E}">
        <p14:creationId xmlns:p14="http://schemas.microsoft.com/office/powerpoint/2010/main" val="358490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331320"/>
            <a:ext cx="10691446" cy="369332"/>
          </a:xfrm>
          <a:prstGeom prst="rect">
            <a:avLst/>
          </a:prstGeom>
          <a:noFill/>
        </p:spPr>
        <p:txBody>
          <a:bodyPr wrap="square" rtlCol="0">
            <a:spAutoFit/>
          </a:bodyPr>
          <a:lstStyle/>
          <a:p>
            <a:r>
              <a:rPr lang="ro-RO" dirty="0"/>
              <a:t>	</a:t>
            </a:r>
            <a:r>
              <a:rPr lang="fr-FR" dirty="0" err="1"/>
              <a:t>Baza</a:t>
            </a:r>
            <a:r>
              <a:rPr lang="fr-FR" dirty="0"/>
              <a:t> de date a site-</a:t>
            </a:r>
            <a:r>
              <a:rPr lang="fr-FR" dirty="0" err="1"/>
              <a:t>ului</a:t>
            </a:r>
            <a:r>
              <a:rPr lang="fr-FR" dirty="0"/>
              <a:t> web a </a:t>
            </a:r>
            <a:r>
              <a:rPr lang="fr-FR" dirty="0" err="1"/>
              <a:t>fost</a:t>
            </a:r>
            <a:r>
              <a:rPr lang="fr-FR" dirty="0"/>
              <a:t> </a:t>
            </a:r>
            <a:r>
              <a:rPr lang="fr-FR" dirty="0" err="1"/>
              <a:t>denumită</a:t>
            </a:r>
            <a:r>
              <a:rPr lang="fr-FR" dirty="0"/>
              <a:t> </a:t>
            </a:r>
            <a:r>
              <a:rPr lang="fr-FR" i="1" dirty="0" err="1"/>
              <a:t>web_database</a:t>
            </a:r>
            <a:r>
              <a:rPr lang="fr-FR" i="1" dirty="0"/>
              <a:t> </a:t>
            </a:r>
            <a:r>
              <a:rPr lang="fr-FR" dirty="0" err="1"/>
              <a:t>și</a:t>
            </a:r>
            <a:r>
              <a:rPr lang="fr-FR" dirty="0"/>
              <a:t> este </a:t>
            </a:r>
            <a:r>
              <a:rPr lang="fr-FR" dirty="0" err="1"/>
              <a:t>structurată</a:t>
            </a:r>
            <a:r>
              <a:rPr lang="fr-FR" dirty="0"/>
              <a:t> </a:t>
            </a:r>
            <a:r>
              <a:rPr lang="fr-FR" dirty="0" err="1"/>
              <a:t>în</a:t>
            </a:r>
            <a:r>
              <a:rPr lang="fr-FR" dirty="0"/>
              <a:t> 9 </a:t>
            </a:r>
            <a:r>
              <a:rPr lang="fr-FR" dirty="0" err="1"/>
              <a:t>tabele</a:t>
            </a:r>
            <a:r>
              <a:rPr lang="ro-RO" dirty="0"/>
              <a:t>:</a:t>
            </a:r>
            <a:endParaRPr lang="en-US" dirty="0"/>
          </a:p>
        </p:txBody>
      </p:sp>
      <p:sp>
        <p:nvSpPr>
          <p:cNvPr id="2" name="Rectangle 1">
            <a:extLst>
              <a:ext uri="{FF2B5EF4-FFF2-40B4-BE49-F238E27FC236}">
                <a16:creationId xmlns:a16="http://schemas.microsoft.com/office/drawing/2014/main" id="{FF90BD80-8A97-40F4-B700-15EF43FFB782}"/>
              </a:ext>
            </a:extLst>
          </p:cNvPr>
          <p:cNvSpPr/>
          <p:nvPr/>
        </p:nvSpPr>
        <p:spPr>
          <a:xfrm>
            <a:off x="3301655" y="203029"/>
            <a:ext cx="5588710" cy="769441"/>
          </a:xfrm>
          <a:prstGeom prst="rect">
            <a:avLst/>
          </a:prstGeom>
        </p:spPr>
        <p:txBody>
          <a:bodyPr wrap="none">
            <a:spAutoFit/>
          </a:bodyPr>
          <a:lstStyle/>
          <a:p>
            <a:pPr algn="ctr"/>
            <a:r>
              <a:rPr lang="ro-RO" sz="4400" b="1" dirty="0"/>
              <a:t>Structura bazei de date</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81AB6BB3-A966-4422-A6E2-ED1244FFE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378" y="1966289"/>
            <a:ext cx="2981741" cy="3915321"/>
          </a:xfrm>
          <a:prstGeom prst="rect">
            <a:avLst/>
          </a:prstGeom>
        </p:spPr>
      </p:pic>
      <p:pic>
        <p:nvPicPr>
          <p:cNvPr id="11" name="Picture 10">
            <a:extLst>
              <a:ext uri="{FF2B5EF4-FFF2-40B4-BE49-F238E27FC236}">
                <a16:creationId xmlns:a16="http://schemas.microsoft.com/office/drawing/2014/main" id="{A4FFA58B-25C1-45D8-9EC3-CACDDECAC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2616" y="1834485"/>
            <a:ext cx="5620534" cy="4296375"/>
          </a:xfrm>
          <a:prstGeom prst="rect">
            <a:avLst/>
          </a:prstGeom>
        </p:spPr>
      </p:pic>
    </p:spTree>
    <p:extLst>
      <p:ext uri="{BB962C8B-B14F-4D97-AF65-F5344CB8AC3E}">
        <p14:creationId xmlns:p14="http://schemas.microsoft.com/office/powerpoint/2010/main" val="2878788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331320"/>
            <a:ext cx="10691446" cy="369332"/>
          </a:xfrm>
          <a:prstGeom prst="rect">
            <a:avLst/>
          </a:prstGeom>
          <a:noFill/>
        </p:spPr>
        <p:txBody>
          <a:bodyPr wrap="square" rtlCol="0">
            <a:spAutoFit/>
          </a:bodyPr>
          <a:lstStyle/>
          <a:p>
            <a:r>
              <a:rPr lang="ro-RO" dirty="0"/>
              <a:t>	Relațiile dintre tabele:</a:t>
            </a:r>
            <a:endParaRPr lang="en-US" dirty="0"/>
          </a:p>
        </p:txBody>
      </p:sp>
      <p:sp>
        <p:nvSpPr>
          <p:cNvPr id="2" name="Rectangle 1">
            <a:extLst>
              <a:ext uri="{FF2B5EF4-FFF2-40B4-BE49-F238E27FC236}">
                <a16:creationId xmlns:a16="http://schemas.microsoft.com/office/drawing/2014/main" id="{FF90BD80-8A97-40F4-B700-15EF43FFB782}"/>
              </a:ext>
            </a:extLst>
          </p:cNvPr>
          <p:cNvSpPr/>
          <p:nvPr/>
        </p:nvSpPr>
        <p:spPr>
          <a:xfrm>
            <a:off x="3301655" y="203029"/>
            <a:ext cx="5588710" cy="769441"/>
          </a:xfrm>
          <a:prstGeom prst="rect">
            <a:avLst/>
          </a:prstGeom>
        </p:spPr>
        <p:txBody>
          <a:bodyPr wrap="none">
            <a:spAutoFit/>
          </a:bodyPr>
          <a:lstStyle/>
          <a:p>
            <a:pPr algn="ctr"/>
            <a:r>
              <a:rPr lang="ro-RO" sz="4400" b="1" dirty="0"/>
              <a:t>Structura bazei de date</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grpSp>
        <p:nvGrpSpPr>
          <p:cNvPr id="8" name="Group 7">
            <a:extLst>
              <a:ext uri="{FF2B5EF4-FFF2-40B4-BE49-F238E27FC236}">
                <a16:creationId xmlns:a16="http://schemas.microsoft.com/office/drawing/2014/main" id="{4842A817-3247-4308-B797-826DE1339220}"/>
              </a:ext>
            </a:extLst>
          </p:cNvPr>
          <p:cNvGrpSpPr/>
          <p:nvPr/>
        </p:nvGrpSpPr>
        <p:grpSpPr>
          <a:xfrm>
            <a:off x="3301655" y="1700652"/>
            <a:ext cx="5486400" cy="4460240"/>
            <a:chOff x="0" y="0"/>
            <a:chExt cx="5486400" cy="4460682"/>
          </a:xfrm>
        </p:grpSpPr>
        <p:pic>
          <p:nvPicPr>
            <p:cNvPr id="9" name="Picture 8">
              <a:extLst>
                <a:ext uri="{FF2B5EF4-FFF2-40B4-BE49-F238E27FC236}">
                  <a16:creationId xmlns:a16="http://schemas.microsoft.com/office/drawing/2014/main" id="{02BA7402-A78B-4F19-B725-072B16B5B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4193540"/>
            </a:xfrm>
            <a:prstGeom prst="rect">
              <a:avLst/>
            </a:prstGeom>
          </p:spPr>
        </p:pic>
        <p:cxnSp>
          <p:nvCxnSpPr>
            <p:cNvPr id="13" name="Connector: Elbow 12">
              <a:extLst>
                <a:ext uri="{FF2B5EF4-FFF2-40B4-BE49-F238E27FC236}">
                  <a16:creationId xmlns:a16="http://schemas.microsoft.com/office/drawing/2014/main" id="{4F9D8261-636F-4118-BB61-C65483D70C47}"/>
                </a:ext>
              </a:extLst>
            </p:cNvPr>
            <p:cNvCxnSpPr/>
            <p:nvPr/>
          </p:nvCxnSpPr>
          <p:spPr>
            <a:xfrm flipH="1">
              <a:off x="2065682" y="731520"/>
              <a:ext cx="1238250" cy="3524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FDD4F30-7971-496B-877E-3E1A4F7DE079}"/>
                </a:ext>
              </a:extLst>
            </p:cNvPr>
            <p:cNvCxnSpPr/>
            <p:nvPr/>
          </p:nvCxnSpPr>
          <p:spPr>
            <a:xfrm flipH="1" flipV="1">
              <a:off x="2316977" y="2684228"/>
              <a:ext cx="778510" cy="1606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73A14B6C-42E8-4506-BC9C-93A5AA2FE5FB}"/>
                </a:ext>
              </a:extLst>
            </p:cNvPr>
            <p:cNvCxnSpPr/>
            <p:nvPr/>
          </p:nvCxnSpPr>
          <p:spPr>
            <a:xfrm flipV="1">
              <a:off x="274651" y="1087672"/>
              <a:ext cx="207010" cy="2620010"/>
            </a:xfrm>
            <a:prstGeom prst="curvedConnector3">
              <a:avLst>
                <a:gd name="adj1" fmla="val -1213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33410EF-FB43-4D56-9CB3-163FEFE8F471}"/>
                </a:ext>
              </a:extLst>
            </p:cNvPr>
            <p:cNvCxnSpPr/>
            <p:nvPr/>
          </p:nvCxnSpPr>
          <p:spPr>
            <a:xfrm flipH="1">
              <a:off x="2312173" y="882595"/>
              <a:ext cx="990600" cy="1625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1E71F32-A20E-42A6-ACC1-33E28A88F912}"/>
                </a:ext>
              </a:extLst>
            </p:cNvPr>
            <p:cNvCxnSpPr/>
            <p:nvPr/>
          </p:nvCxnSpPr>
          <p:spPr>
            <a:xfrm flipH="1">
              <a:off x="2305878" y="3888188"/>
              <a:ext cx="781279" cy="57204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070702-F539-41E1-A744-CE9E8BE9F86A}"/>
                </a:ext>
              </a:extLst>
            </p:cNvPr>
            <p:cNvCxnSpPr/>
            <p:nvPr/>
          </p:nvCxnSpPr>
          <p:spPr>
            <a:xfrm flipH="1">
              <a:off x="0" y="4460682"/>
              <a:ext cx="231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089BC12-4ECB-48A6-9F8F-C559E80C8D6D}"/>
                </a:ext>
              </a:extLst>
            </p:cNvPr>
            <p:cNvCxnSpPr/>
            <p:nvPr/>
          </p:nvCxnSpPr>
          <p:spPr>
            <a:xfrm flipV="1">
              <a:off x="1490" y="1030357"/>
              <a:ext cx="486410" cy="3422650"/>
            </a:xfrm>
            <a:prstGeom prst="bentConnector3">
              <a:avLst>
                <a:gd name="adj1" fmla="val -1266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850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691554" y="1997839"/>
            <a:ext cx="6330031" cy="2862322"/>
          </a:xfrm>
          <a:prstGeom prst="rect">
            <a:avLst/>
          </a:prstGeom>
          <a:noFill/>
        </p:spPr>
        <p:txBody>
          <a:bodyPr wrap="square" rtlCol="0">
            <a:spAutoFit/>
          </a:bodyPr>
          <a:lstStyle/>
          <a:p>
            <a:r>
              <a:rPr lang="ro-RO" dirty="0"/>
              <a:t>	Aplicația web conține două tipuri de utilizatori:</a:t>
            </a:r>
          </a:p>
          <a:p>
            <a:r>
              <a:rPr lang="ro-RO" dirty="0"/>
              <a:t>	</a:t>
            </a:r>
          </a:p>
          <a:p>
            <a:r>
              <a:rPr lang="ro-RO" dirty="0"/>
              <a:t>	1. Utilizatori simpli:</a:t>
            </a:r>
          </a:p>
          <a:p>
            <a:r>
              <a:rPr lang="ro-RO" dirty="0"/>
              <a:t>		- localnicii ce doresc să ofere locuri de cazare pentru turiștii care vin să viziteze această zonă </a:t>
            </a:r>
          </a:p>
          <a:p>
            <a:r>
              <a:rPr lang="ro-RO" dirty="0"/>
              <a:t>		- turiștii ce doresc să caute un loc de cazare și să facă rezervare pentru o anumită perioadă de timp</a:t>
            </a:r>
          </a:p>
          <a:p>
            <a:r>
              <a:rPr lang="ro-RO" dirty="0"/>
              <a:t>	</a:t>
            </a:r>
          </a:p>
          <a:p>
            <a:r>
              <a:rPr lang="ro-RO" dirty="0"/>
              <a:t>	În partea dreaptă se poate vedea diagrama cazurilor de utilizare pentru un utilizator simplu.</a:t>
            </a:r>
          </a:p>
        </p:txBody>
      </p:sp>
      <p:sp>
        <p:nvSpPr>
          <p:cNvPr id="2" name="Rectangle 1">
            <a:extLst>
              <a:ext uri="{FF2B5EF4-FFF2-40B4-BE49-F238E27FC236}">
                <a16:creationId xmlns:a16="http://schemas.microsoft.com/office/drawing/2014/main" id="{FF90BD80-8A97-40F4-B700-15EF43FFB782}"/>
              </a:ext>
            </a:extLst>
          </p:cNvPr>
          <p:cNvSpPr/>
          <p:nvPr/>
        </p:nvSpPr>
        <p:spPr>
          <a:xfrm>
            <a:off x="2444985" y="203029"/>
            <a:ext cx="7302064" cy="769441"/>
          </a:xfrm>
          <a:prstGeom prst="rect">
            <a:avLst/>
          </a:prstGeom>
        </p:spPr>
        <p:txBody>
          <a:bodyPr wrap="none">
            <a:spAutoFit/>
          </a:bodyPr>
          <a:lstStyle/>
          <a:p>
            <a:pPr algn="ctr"/>
            <a:r>
              <a:rPr lang="ro-RO" sz="4400" b="1" dirty="0"/>
              <a:t>Diagrama cazurilor de utilizare</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11" name="Picture 10">
            <a:extLst>
              <a:ext uri="{FF2B5EF4-FFF2-40B4-BE49-F238E27FC236}">
                <a16:creationId xmlns:a16="http://schemas.microsoft.com/office/drawing/2014/main" id="{234ECE54-CE65-4C58-ABFD-3E0DC8CC4D2D}"/>
              </a:ext>
            </a:extLst>
          </p:cNvPr>
          <p:cNvPicPr>
            <a:picLocks noChangeAspect="1"/>
          </p:cNvPicPr>
          <p:nvPr/>
        </p:nvPicPr>
        <p:blipFill>
          <a:blip r:embed="rId3"/>
          <a:stretch>
            <a:fillRect/>
          </a:stretch>
        </p:blipFill>
        <p:spPr>
          <a:xfrm>
            <a:off x="7165561" y="1693126"/>
            <a:ext cx="4334885" cy="4136871"/>
          </a:xfrm>
          <a:prstGeom prst="rect">
            <a:avLst/>
          </a:prstGeom>
        </p:spPr>
      </p:pic>
    </p:spTree>
    <p:extLst>
      <p:ext uri="{BB962C8B-B14F-4D97-AF65-F5344CB8AC3E}">
        <p14:creationId xmlns:p14="http://schemas.microsoft.com/office/powerpoint/2010/main" val="349485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90BD80-8A97-40F4-B700-15EF43FFB782}"/>
              </a:ext>
            </a:extLst>
          </p:cNvPr>
          <p:cNvSpPr/>
          <p:nvPr/>
        </p:nvSpPr>
        <p:spPr>
          <a:xfrm>
            <a:off x="2444985" y="203029"/>
            <a:ext cx="7302064" cy="769441"/>
          </a:xfrm>
          <a:prstGeom prst="rect">
            <a:avLst/>
          </a:prstGeom>
        </p:spPr>
        <p:txBody>
          <a:bodyPr wrap="none">
            <a:spAutoFit/>
          </a:bodyPr>
          <a:lstStyle/>
          <a:p>
            <a:pPr algn="ctr"/>
            <a:r>
              <a:rPr lang="ro-RO" sz="4400" b="1" dirty="0"/>
              <a:t>Diagrama cazurilor de utilizare</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8" name="TextBox 7">
            <a:extLst>
              <a:ext uri="{FF2B5EF4-FFF2-40B4-BE49-F238E27FC236}">
                <a16:creationId xmlns:a16="http://schemas.microsoft.com/office/drawing/2014/main" id="{21E60138-FB37-4631-BF32-32F4D6AED985}"/>
              </a:ext>
            </a:extLst>
          </p:cNvPr>
          <p:cNvSpPr txBox="1"/>
          <p:nvPr/>
        </p:nvSpPr>
        <p:spPr>
          <a:xfrm>
            <a:off x="691554" y="1997409"/>
            <a:ext cx="6623646" cy="2585323"/>
          </a:xfrm>
          <a:prstGeom prst="rect">
            <a:avLst/>
          </a:prstGeom>
          <a:noFill/>
        </p:spPr>
        <p:txBody>
          <a:bodyPr wrap="square" rtlCol="0">
            <a:spAutoFit/>
          </a:bodyPr>
          <a:lstStyle/>
          <a:p>
            <a:r>
              <a:rPr lang="ro-RO" dirty="0"/>
              <a:t>	Aplicația web conține două tipuri de utilizatori:</a:t>
            </a:r>
          </a:p>
          <a:p>
            <a:r>
              <a:rPr lang="ro-RO" dirty="0"/>
              <a:t>	</a:t>
            </a:r>
          </a:p>
          <a:p>
            <a:r>
              <a:rPr lang="ro-RO" dirty="0"/>
              <a:t>	2. Administrator:</a:t>
            </a:r>
          </a:p>
          <a:p>
            <a:r>
              <a:rPr lang="ro-RO" dirty="0"/>
              <a:t>		- utilizator care are toate drepturile de modificare (adăugare / ștergere)</a:t>
            </a:r>
          </a:p>
          <a:p>
            <a:r>
              <a:rPr lang="ro-RO" dirty="0"/>
              <a:t>	</a:t>
            </a:r>
          </a:p>
          <a:p>
            <a:r>
              <a:rPr lang="ro-RO" dirty="0"/>
              <a:t>	În partea dreaptă se poate vedea diagrama cazurilor de utilizare pentru un administrator.</a:t>
            </a:r>
          </a:p>
          <a:p>
            <a:endParaRPr lang="ro-RO" dirty="0"/>
          </a:p>
        </p:txBody>
      </p:sp>
      <p:pic>
        <p:nvPicPr>
          <p:cNvPr id="4" name="Picture 3">
            <a:extLst>
              <a:ext uri="{FF2B5EF4-FFF2-40B4-BE49-F238E27FC236}">
                <a16:creationId xmlns:a16="http://schemas.microsoft.com/office/drawing/2014/main" id="{9EB2C4A9-5AE6-4BB7-A5A3-6DA55500C535}"/>
              </a:ext>
            </a:extLst>
          </p:cNvPr>
          <p:cNvPicPr>
            <a:picLocks noChangeAspect="1"/>
          </p:cNvPicPr>
          <p:nvPr/>
        </p:nvPicPr>
        <p:blipFill>
          <a:blip r:embed="rId3"/>
          <a:stretch>
            <a:fillRect/>
          </a:stretch>
        </p:blipFill>
        <p:spPr>
          <a:xfrm>
            <a:off x="7910818" y="1129340"/>
            <a:ext cx="3623183" cy="5095292"/>
          </a:xfrm>
          <a:prstGeom prst="rect">
            <a:avLst/>
          </a:prstGeom>
        </p:spPr>
      </p:pic>
    </p:spTree>
    <p:extLst>
      <p:ext uri="{BB962C8B-B14F-4D97-AF65-F5344CB8AC3E}">
        <p14:creationId xmlns:p14="http://schemas.microsoft.com/office/powerpoint/2010/main" val="358719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E4071C9-E7DF-45E8-8F9A-743C28A510C1}"/>
              </a:ext>
            </a:extLst>
          </p:cNvPr>
          <p:cNvSpPr txBox="1"/>
          <p:nvPr/>
        </p:nvSpPr>
        <p:spPr>
          <a:xfrm>
            <a:off x="750277" y="1331320"/>
            <a:ext cx="10691446" cy="3970318"/>
          </a:xfrm>
          <a:prstGeom prst="rect">
            <a:avLst/>
          </a:prstGeom>
          <a:noFill/>
        </p:spPr>
        <p:txBody>
          <a:bodyPr wrap="square" rtlCol="0">
            <a:spAutoFit/>
          </a:bodyPr>
          <a:lstStyle/>
          <a:p>
            <a:r>
              <a:rPr lang="ro-RO" dirty="0"/>
              <a:t>	</a:t>
            </a:r>
            <a:r>
              <a:rPr lang="fr-FR" dirty="0" err="1"/>
              <a:t>Aplicația</a:t>
            </a:r>
            <a:r>
              <a:rPr lang="fr-FR" dirty="0"/>
              <a:t> </a:t>
            </a:r>
            <a:r>
              <a:rPr lang="fr-FR" dirty="0" err="1"/>
              <a:t>constă</a:t>
            </a:r>
            <a:r>
              <a:rPr lang="fr-FR" dirty="0"/>
              <a:t> </a:t>
            </a:r>
            <a:r>
              <a:rPr lang="fr-FR" dirty="0" err="1"/>
              <a:t>într</a:t>
            </a:r>
            <a:r>
              <a:rPr lang="fr-FR" dirty="0"/>
              <a:t>-o </a:t>
            </a:r>
            <a:r>
              <a:rPr lang="fr-FR" dirty="0" err="1"/>
              <a:t>singură</a:t>
            </a:r>
            <a:r>
              <a:rPr lang="fr-FR" dirty="0"/>
              <a:t> </a:t>
            </a:r>
            <a:r>
              <a:rPr lang="fr-FR" dirty="0" err="1"/>
              <a:t>pagină</a:t>
            </a:r>
            <a:r>
              <a:rPr lang="fr-FR" dirty="0"/>
              <a:t> web, </a:t>
            </a:r>
            <a:r>
              <a:rPr lang="fr-FR" dirty="0" err="1"/>
              <a:t>în</a:t>
            </a:r>
            <a:r>
              <a:rPr lang="fr-FR" dirty="0"/>
              <a:t> care </a:t>
            </a:r>
            <a:r>
              <a:rPr lang="fr-FR" dirty="0" err="1"/>
              <a:t>conținutul</a:t>
            </a:r>
            <a:r>
              <a:rPr lang="fr-FR" dirty="0"/>
              <a:t> </a:t>
            </a:r>
            <a:r>
              <a:rPr lang="fr-FR" dirty="0" err="1"/>
              <a:t>acesteia</a:t>
            </a:r>
            <a:r>
              <a:rPr lang="fr-FR" dirty="0"/>
              <a:t> se </a:t>
            </a:r>
            <a:r>
              <a:rPr lang="fr-FR" dirty="0" err="1"/>
              <a:t>schimbă</a:t>
            </a:r>
            <a:r>
              <a:rPr lang="fr-FR" dirty="0"/>
              <a:t> </a:t>
            </a:r>
            <a:r>
              <a:rPr lang="fr-FR" dirty="0" err="1"/>
              <a:t>dinamic</a:t>
            </a:r>
            <a:r>
              <a:rPr lang="fr-FR" dirty="0"/>
              <a:t> </a:t>
            </a:r>
            <a:r>
              <a:rPr lang="fr-FR" dirty="0" err="1"/>
              <a:t>în</a:t>
            </a:r>
            <a:r>
              <a:rPr lang="fr-FR" dirty="0"/>
              <a:t> </a:t>
            </a:r>
            <a:r>
              <a:rPr lang="fr-FR" dirty="0" err="1"/>
              <a:t>funcție</a:t>
            </a:r>
            <a:r>
              <a:rPr lang="fr-FR" dirty="0"/>
              <a:t> de </a:t>
            </a:r>
            <a:r>
              <a:rPr lang="fr-FR" dirty="0" err="1"/>
              <a:t>opțiunea</a:t>
            </a:r>
            <a:r>
              <a:rPr lang="fr-FR" dirty="0"/>
              <a:t> </a:t>
            </a:r>
            <a:r>
              <a:rPr lang="fr-FR" dirty="0" err="1"/>
              <a:t>aleasă</a:t>
            </a:r>
            <a:r>
              <a:rPr lang="fr-FR" dirty="0"/>
              <a:t> de </a:t>
            </a:r>
            <a:r>
              <a:rPr lang="fr-FR" dirty="0" err="1"/>
              <a:t>către</a:t>
            </a:r>
            <a:r>
              <a:rPr lang="fr-FR" dirty="0"/>
              <a:t> </a:t>
            </a:r>
            <a:r>
              <a:rPr lang="fr-FR" dirty="0" err="1"/>
              <a:t>utilizator</a:t>
            </a:r>
            <a:r>
              <a:rPr lang="fr-FR" dirty="0"/>
              <a:t> </a:t>
            </a:r>
            <a:r>
              <a:rPr lang="fr-FR" dirty="0" err="1"/>
              <a:t>din</a:t>
            </a:r>
            <a:r>
              <a:rPr lang="fr-FR" dirty="0"/>
              <a:t> </a:t>
            </a:r>
            <a:r>
              <a:rPr lang="fr-FR" dirty="0" err="1"/>
              <a:t>meniul</a:t>
            </a:r>
            <a:r>
              <a:rPr lang="fr-FR" dirty="0"/>
              <a:t> principal.</a:t>
            </a:r>
            <a:endParaRPr lang="ro-RO" dirty="0"/>
          </a:p>
          <a:p>
            <a:endParaRPr lang="ro-RO" dirty="0"/>
          </a:p>
          <a:p>
            <a:endParaRPr lang="ro-RO" dirty="0"/>
          </a:p>
          <a:p>
            <a:endParaRPr lang="ro-RO" dirty="0"/>
          </a:p>
          <a:p>
            <a:endParaRPr lang="ro-RO" dirty="0"/>
          </a:p>
          <a:p>
            <a:endParaRPr lang="ro-RO" dirty="0"/>
          </a:p>
          <a:p>
            <a:endParaRPr lang="en-US" dirty="0"/>
          </a:p>
          <a:p>
            <a:r>
              <a:rPr lang="ro-RO" dirty="0"/>
              <a:t>	În partea dreaptă, deasupra meniului principal, utilizatorul poate să aleagă să se autentifice (în cazul în care are deja un cont) sau să își creeze un cont (în cazul în care vizitează pentru prima dată această pagină).</a:t>
            </a:r>
          </a:p>
          <a:p>
            <a:r>
              <a:rPr lang="ro-RO" dirty="0"/>
              <a:t>	</a:t>
            </a:r>
          </a:p>
          <a:p>
            <a:endParaRPr lang="ro-RO" dirty="0"/>
          </a:p>
          <a:p>
            <a:r>
              <a:rPr lang="ro-RO" dirty="0"/>
              <a:t>	În partea de jos a paginii se găsește un footer cu drepturile de autor.</a:t>
            </a:r>
          </a:p>
          <a:p>
            <a:endParaRPr lang="ro-RO" dirty="0"/>
          </a:p>
        </p:txBody>
      </p:sp>
      <p:sp>
        <p:nvSpPr>
          <p:cNvPr id="2" name="Rectangle 1">
            <a:extLst>
              <a:ext uri="{FF2B5EF4-FFF2-40B4-BE49-F238E27FC236}">
                <a16:creationId xmlns:a16="http://schemas.microsoft.com/office/drawing/2014/main" id="{FF90BD80-8A97-40F4-B700-15EF43FFB782}"/>
              </a:ext>
            </a:extLst>
          </p:cNvPr>
          <p:cNvSpPr/>
          <p:nvPr/>
        </p:nvSpPr>
        <p:spPr>
          <a:xfrm>
            <a:off x="3346504" y="203029"/>
            <a:ext cx="5499006" cy="769441"/>
          </a:xfrm>
          <a:prstGeom prst="rect">
            <a:avLst/>
          </a:prstGeom>
        </p:spPr>
        <p:txBody>
          <a:bodyPr wrap="none">
            <a:spAutoFit/>
          </a:bodyPr>
          <a:lstStyle/>
          <a:p>
            <a:pPr algn="ctr"/>
            <a:r>
              <a:rPr lang="ro-RO" sz="4400" b="1" dirty="0"/>
              <a:t>Structura site-ului web</a:t>
            </a:r>
            <a:endParaRPr lang="en-US" sz="1050" b="1" dirty="0"/>
          </a:p>
        </p:txBody>
      </p:sp>
      <p:sp>
        <p:nvSpPr>
          <p:cNvPr id="7" name="TextBox 6">
            <a:extLst>
              <a:ext uri="{FF2B5EF4-FFF2-40B4-BE49-F238E27FC236}">
                <a16:creationId xmlns:a16="http://schemas.microsoft.com/office/drawing/2014/main" id="{9F8CD346-42EE-44F4-95E3-695467051BD1}"/>
              </a:ext>
            </a:extLst>
          </p:cNvPr>
          <p:cNvSpPr txBox="1"/>
          <p:nvPr/>
        </p:nvSpPr>
        <p:spPr>
          <a:xfrm>
            <a:off x="4389120" y="6550653"/>
            <a:ext cx="7802880" cy="307777"/>
          </a:xfrm>
          <a:prstGeom prst="rect">
            <a:avLst/>
          </a:prstGeom>
          <a:gradFill flip="none" rotWithShape="1">
            <a:gsLst>
              <a:gs pos="0">
                <a:srgbClr val="8547B6"/>
              </a:gs>
              <a:gs pos="100000">
                <a:srgbClr val="B0777F"/>
              </a:gs>
              <a:gs pos="70000">
                <a:srgbClr val="B0777F"/>
              </a:gs>
            </a:gsLst>
            <a:lin ang="10800000" scaled="1"/>
            <a:tileRect/>
          </a:gradFill>
        </p:spPr>
        <p:txBody>
          <a:bodyPr wrap="square" rtlCol="0">
            <a:spAutoFit/>
          </a:bodyPr>
          <a:lstStyle/>
          <a:p>
            <a:pPr algn="ct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Facultatea de Automatică și Calculatoare </a:t>
            </a:r>
            <a:r>
              <a:rPr lang="en-US" sz="1400" dirty="0">
                <a:latin typeface="Cambria" panose="02040503050406030204" pitchFamily="18" charset="0"/>
                <a:ea typeface="Cambria" panose="02040503050406030204" pitchFamily="18" charset="0"/>
                <a:cs typeface="Calibri" panose="020F0502020204030204" pitchFamily="34" charset="0"/>
              </a:rPr>
              <a:t>| </a:t>
            </a:r>
            <a:r>
              <a:rPr lang="ro-RO" sz="1400" dirty="0">
                <a:latin typeface="Cambria" panose="02040503050406030204" pitchFamily="18" charset="0"/>
                <a:ea typeface="Cambria" panose="02040503050406030204" pitchFamily="18" charset="0"/>
                <a:cs typeface="Calibri" panose="020F0502020204030204" pitchFamily="34" charset="0"/>
              </a:rPr>
              <a:t>Departamentul de Calculatoare și Tehnologia Informației</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D31F9369-6602-4416-A0CD-854E7ACE5B83}"/>
              </a:ext>
            </a:extLst>
          </p:cNvPr>
          <p:cNvSpPr txBox="1"/>
          <p:nvPr/>
        </p:nvSpPr>
        <p:spPr>
          <a:xfrm>
            <a:off x="0" y="6550223"/>
            <a:ext cx="4389119" cy="307777"/>
          </a:xfrm>
          <a:prstGeom prst="rect">
            <a:avLst/>
          </a:prstGeom>
          <a:solidFill>
            <a:srgbClr val="4C94A9"/>
          </a:solidFill>
        </p:spPr>
        <p:txBody>
          <a:bodyPr wrap="square" rtlCol="0">
            <a:spAutoFit/>
          </a:bodyPr>
          <a:lstStyle/>
          <a:p>
            <a:pPr algn="ctr"/>
            <a:r>
              <a:rPr lang="ro-RO" sz="1400" dirty="0">
                <a:latin typeface="Cambria" panose="02040503050406030204" pitchFamily="18" charset="0"/>
                <a:ea typeface="Cambria" panose="02040503050406030204" pitchFamily="18" charset="0"/>
                <a:cs typeface="Calibri" panose="020F0502020204030204" pitchFamily="34" charset="0"/>
              </a:rPr>
              <a:t>Samuel Turculescu</a:t>
            </a:r>
            <a:endParaRPr lang="en-US" sz="1400" dirty="0">
              <a:latin typeface="Cambria" panose="02040503050406030204" pitchFamily="18" charset="0"/>
              <a:ea typeface="Cambria" panose="02040503050406030204" pitchFamily="18" charset="0"/>
              <a:cs typeface="Calibri" panose="020F0502020204030204" pitchFamily="34" charset="0"/>
            </a:endParaRPr>
          </a:p>
        </p:txBody>
      </p:sp>
      <p:pic>
        <p:nvPicPr>
          <p:cNvPr id="4" name="Picture 3">
            <a:extLst>
              <a:ext uri="{FF2B5EF4-FFF2-40B4-BE49-F238E27FC236}">
                <a16:creationId xmlns:a16="http://schemas.microsoft.com/office/drawing/2014/main" id="{6BC8DF19-10FE-4144-A009-7141AE19D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97" y="2267112"/>
            <a:ext cx="9544806" cy="954260"/>
          </a:xfrm>
          <a:prstGeom prst="rect">
            <a:avLst/>
          </a:prstGeom>
        </p:spPr>
      </p:pic>
      <p:pic>
        <p:nvPicPr>
          <p:cNvPr id="6" name="Picture 5">
            <a:extLst>
              <a:ext uri="{FF2B5EF4-FFF2-40B4-BE49-F238E27FC236}">
                <a16:creationId xmlns:a16="http://schemas.microsoft.com/office/drawing/2014/main" id="{DD1BEE5F-9C75-4C9E-8B94-89EC2EA12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597" y="5301638"/>
            <a:ext cx="9544806" cy="570614"/>
          </a:xfrm>
          <a:prstGeom prst="rect">
            <a:avLst/>
          </a:prstGeom>
        </p:spPr>
      </p:pic>
      <p:sp>
        <p:nvSpPr>
          <p:cNvPr id="8" name="Rectangle 7">
            <a:extLst>
              <a:ext uri="{FF2B5EF4-FFF2-40B4-BE49-F238E27FC236}">
                <a16:creationId xmlns:a16="http://schemas.microsoft.com/office/drawing/2014/main" id="{7A2C7B05-EB08-4599-B79D-442D8C8DF68C}"/>
              </a:ext>
            </a:extLst>
          </p:cNvPr>
          <p:cNvSpPr/>
          <p:nvPr/>
        </p:nvSpPr>
        <p:spPr>
          <a:xfrm>
            <a:off x="8162488" y="2267112"/>
            <a:ext cx="2705915" cy="3838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2402148"/>
      </p:ext>
    </p:extLst>
  </p:cSld>
  <p:clrMapOvr>
    <a:masterClrMapping/>
  </p:clrMapOvr>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1648</TotalTime>
  <Words>1241</Words>
  <Application>Microsoft Office PowerPoint</Application>
  <PresentationFormat>Widescreen</PresentationFormat>
  <Paragraphs>181</Paragraphs>
  <Slides>23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vt:lpstr>
      <vt:lpstr>Wingdings</vt:lpstr>
      <vt:lpstr>Office Theme</vt:lpstr>
      <vt:lpstr>Site web pentru promovarea turismului în Comuna Eftimie Murgu  - Ținutul Morilor de Apă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Turculescu</dc:creator>
  <cp:lastModifiedBy>Samuel Turculescu</cp:lastModifiedBy>
  <cp:revision>106</cp:revision>
  <dcterms:created xsi:type="dcterms:W3CDTF">2020-11-03T18:33:46Z</dcterms:created>
  <dcterms:modified xsi:type="dcterms:W3CDTF">2021-01-13T18:04:15Z</dcterms:modified>
</cp:coreProperties>
</file>